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nNmjrG+dRGbrIO2zapfRam5R1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sz="1800"/>
          </a:p>
        </p:txBody>
      </p:sp>
      <p:sp>
        <p:nvSpPr>
          <p:cNvPr id="80" name="Google Shape;8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en-IE" sz="1200" u="none" cap="none" strike="noStrike">
                <a:solidFill>
                  <a:schemeClr val="dk1"/>
                </a:solidFill>
                <a:latin typeface="Calibri"/>
                <a:ea typeface="Calibri"/>
                <a:cs typeface="Calibri"/>
                <a:sym typeface="Calibri"/>
              </a:rPr>
              <a:t>Facilitator Notes  UDL Principles</a:t>
            </a: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1" i="0" lang="en-IE" sz="1200" u="none" cap="none" strike="noStrike">
                <a:solidFill>
                  <a:schemeClr val="dk1"/>
                </a:solidFill>
                <a:latin typeface="Calibri"/>
                <a:ea typeface="Calibri"/>
                <a:cs typeface="Calibri"/>
                <a:sym typeface="Calibri"/>
              </a:rPr>
              <a:t>Engagement/The why of learning: How can you engage your students, how can you keep their interest (e.g. offering choice and autonomy, using a variety of equipment, modifying the rules or organisation of a game).</a:t>
            </a: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1" i="0" lang="en-IE" sz="1200" u="none" cap="none" strike="noStrike">
                <a:solidFill>
                  <a:schemeClr val="dk1"/>
                </a:solidFill>
                <a:latin typeface="Calibri"/>
                <a:ea typeface="Calibri"/>
                <a:cs typeface="Calibri"/>
                <a:sym typeface="Calibri"/>
              </a:rPr>
              <a:t>Representation/The what of learning: How can you show the information/present your activity/explain your activity in different ways (e.g. use of teacher demonstrations, peer demonstrations, task cards, media clips).</a:t>
            </a: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1" i="0" lang="en-IE" sz="1200" u="none" cap="none" strike="noStrike">
                <a:solidFill>
                  <a:schemeClr val="dk1"/>
                </a:solidFill>
                <a:latin typeface="Calibri"/>
                <a:ea typeface="Calibri"/>
                <a:cs typeface="Calibri"/>
                <a:sym typeface="Calibri"/>
              </a:rPr>
              <a:t>Action and Expression/The how of learning: How can the students demonstrate what they know (e.g. offer choice in how they execute skills, providing opportunities for self-regulated movement).</a:t>
            </a: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t/>
            </a:r>
            <a:endParaRPr sz="1800"/>
          </a:p>
        </p:txBody>
      </p:sp>
      <p:sp>
        <p:nvSpPr>
          <p:cNvPr id="171" name="Google Shape;17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8:notes"/>
          <p:cNvSpPr txBox="1"/>
          <p:nvPr>
            <p:ph idx="1" type="body"/>
          </p:nvPr>
        </p:nvSpPr>
        <p:spPr>
          <a:xfrm>
            <a:off x="685800" y="4400550"/>
            <a:ext cx="5486400" cy="44846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9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0" name="Google Shape;18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sz="1800"/>
          </a:p>
        </p:txBody>
      </p:sp>
      <p:sp>
        <p:nvSpPr>
          <p:cNvPr id="189" name="Google Shape;18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9:notes"/>
          <p:cNvSpPr txBox="1"/>
          <p:nvPr>
            <p:ph idx="1" type="body"/>
          </p:nvPr>
        </p:nvSpPr>
        <p:spPr>
          <a:xfrm>
            <a:off x="685800" y="4400550"/>
            <a:ext cx="5486400" cy="44846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sz="900"/>
          </a:p>
          <a:p>
            <a:pPr indent="0" lvl="0" marL="0" marR="0" rtl="0" algn="l">
              <a:lnSpc>
                <a:spcPct val="100000"/>
              </a:lnSpc>
              <a:spcBef>
                <a:spcPts val="0"/>
              </a:spcBef>
              <a:spcAft>
                <a:spcPts val="0"/>
              </a:spcAft>
              <a:buClr>
                <a:srgbClr val="000000"/>
              </a:buClr>
              <a:buSzPts val="1400"/>
              <a:buFont typeface="Arial"/>
              <a:buNone/>
            </a:pPr>
            <a:r>
              <a:rPr lang="en-IE" u="sng"/>
              <a:t>Activity 1 </a:t>
            </a:r>
            <a:r>
              <a:rPr lang="en-IE"/>
              <a:t>can act as the warm up?  No equipment needed. </a:t>
            </a:r>
            <a:r>
              <a:rPr lang="en-IE" sz="1200">
                <a:latin typeface="Calibri"/>
                <a:ea typeface="Calibri"/>
                <a:cs typeface="Calibri"/>
                <a:sym typeface="Calibri"/>
              </a:rPr>
              <a:t>Firstly, they run around the play area changing direction frequently prompted by the teacher. When the teacher calls out ‘</a:t>
            </a:r>
            <a:r>
              <a:rPr b="1" i="1" lang="en-IE" sz="1200">
                <a:latin typeface="Calibri"/>
                <a:ea typeface="Calibri"/>
                <a:cs typeface="Calibri"/>
                <a:sym typeface="Calibri"/>
              </a:rPr>
              <a:t>magic</a:t>
            </a:r>
            <a:r>
              <a:rPr lang="en-IE" sz="1200">
                <a:latin typeface="Calibri"/>
                <a:ea typeface="Calibri"/>
                <a:cs typeface="Calibri"/>
                <a:sym typeface="Calibri"/>
              </a:rPr>
              <a:t>’ objects the children have to</a:t>
            </a:r>
            <a:r>
              <a:rPr i="1" lang="en-IE" sz="1200">
                <a:latin typeface="Calibri"/>
                <a:ea typeface="Calibri"/>
                <a:cs typeface="Calibri"/>
                <a:sym typeface="Calibri"/>
              </a:rPr>
              <a:t> pause</a:t>
            </a:r>
            <a:r>
              <a:rPr lang="en-IE" sz="1200">
                <a:latin typeface="Calibri"/>
                <a:ea typeface="Calibri"/>
                <a:cs typeface="Calibri"/>
                <a:sym typeface="Calibri"/>
              </a:rPr>
              <a:t> and mime the use of the ‘magic object’.  Each ‘object’ can be mimed by Mark using his hands e.g. flying a kite, digging with a shovel, twisting a skipping rope, flying like an aeroplane.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IE"/>
              <a:t>Activity 2 Trucks and Trailers</a:t>
            </a:r>
            <a:endParaRPr/>
          </a:p>
          <a:p>
            <a:pPr indent="0" lvl="0" marL="0" rtl="0" algn="l">
              <a:lnSpc>
                <a:spcPct val="100000"/>
              </a:lnSpc>
              <a:spcBef>
                <a:spcPts val="0"/>
              </a:spcBef>
              <a:spcAft>
                <a:spcPts val="0"/>
              </a:spcAft>
              <a:buSzPts val="1400"/>
              <a:buNone/>
            </a:pPr>
            <a:r>
              <a:rPr lang="en-IE"/>
              <a:t>Equipment: </a:t>
            </a:r>
            <a:endParaRPr/>
          </a:p>
          <a:p>
            <a:pPr indent="0" lvl="0" marL="0" rtl="0" algn="l">
              <a:lnSpc>
                <a:spcPct val="100000"/>
              </a:lnSpc>
              <a:spcBef>
                <a:spcPts val="0"/>
              </a:spcBef>
              <a:spcAft>
                <a:spcPts val="0"/>
              </a:spcAft>
              <a:buSzPts val="1400"/>
              <a:buNone/>
            </a:pPr>
            <a:r>
              <a:rPr lang="en-IE"/>
              <a:t>4 buckets of large balls OR beanbags OR small balls placed at four points along the edges of the sportshall; whistle or percussion instrument. Activity is clear from the slide. Group divided into pairs: A&amp;B. A collects the ball/beanbag from one of the buckets and B joins A once A re-enters the play space. </a:t>
            </a:r>
            <a:endParaRPr/>
          </a:p>
          <a:p>
            <a:pPr indent="0" lvl="0" marL="0" marR="0" rtl="0" algn="l">
              <a:lnSpc>
                <a:spcPct val="100000"/>
              </a:lnSpc>
              <a:spcBef>
                <a:spcPts val="0"/>
              </a:spcBef>
              <a:spcAft>
                <a:spcPts val="0"/>
              </a:spcAft>
              <a:buClr>
                <a:srgbClr val="000000"/>
              </a:buClr>
              <a:buSzPts val="1400"/>
              <a:buFont typeface="Arial"/>
              <a:buNone/>
            </a:pPr>
            <a:r>
              <a:rPr lang="en-IE"/>
              <a:t>Reminder to make sure that partners on hearing the signal move apart 2m before throwing/catching.</a:t>
            </a:r>
            <a:r>
              <a:rPr lang="en-IE" sz="1200">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400"/>
              <a:buFont typeface="Arial"/>
              <a:buNone/>
            </a:pPr>
            <a:r>
              <a:rPr lang="en-IE" sz="1200">
                <a:latin typeface="Calibri"/>
                <a:ea typeface="Calibri"/>
                <a:cs typeface="Calibri"/>
                <a:sym typeface="Calibri"/>
              </a:rPr>
              <a:t>In pairs all children collect a large ball, beanbag or small ball from buckets placed at four points outside the space. Mark asks if he can collect the ball first to ensure that he can reach the ball at the top of the bucket. Each pair stands one behind the other, so Anna (Mark’s partner) stands behind him. Then they move haphazardly around the space, each pair staying close. The teacher provides a signal (percussion) which means that one child throws the ball or beanbag to his/her partner (a throwing skill) 3 times on hearing the signal.  Anna and Mark pause and practise this throwing activity varying the distance of the throw. They then run on with Mark leading.</a:t>
            </a:r>
            <a:endParaRPr/>
          </a:p>
          <a:p>
            <a:pPr indent="0" lvl="0" marL="0" rtl="0" algn="l">
              <a:lnSpc>
                <a:spcPct val="100000"/>
              </a:lnSpc>
              <a:spcBef>
                <a:spcPts val="0"/>
              </a:spcBef>
              <a:spcAft>
                <a:spcPts val="0"/>
              </a:spcAft>
              <a:buSzPts val="1400"/>
              <a:buNone/>
            </a:pPr>
            <a:r>
              <a:t/>
            </a:r>
            <a:endParaRPr/>
          </a:p>
        </p:txBody>
      </p:sp>
      <p:sp>
        <p:nvSpPr>
          <p:cNvPr id="199" name="Google Shape;19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sz="1800"/>
          </a:p>
        </p:txBody>
      </p:sp>
      <p:sp>
        <p:nvSpPr>
          <p:cNvPr id="209" name="Google Shape;20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0:notes"/>
          <p:cNvSpPr txBox="1"/>
          <p:nvPr>
            <p:ph idx="1" type="body"/>
          </p:nvPr>
        </p:nvSpPr>
        <p:spPr>
          <a:xfrm>
            <a:off x="496019" y="4229100"/>
            <a:ext cx="5486400" cy="44846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1" lang="en-IE" sz="1300" u="sng"/>
              <a:t>Possible Introductory Activity/Warm up</a:t>
            </a:r>
            <a:r>
              <a:rPr lang="en-IE" sz="1300"/>
              <a:t>: all participants move around the play area bouncing the ball on the bat, off the ground, alternating bouncing on bat/off ground. Can you make a pattern of bounces: high/low/off the ground? Include some dynamic stretches.</a:t>
            </a:r>
            <a:endParaRPr/>
          </a:p>
          <a:p>
            <a:pPr indent="0" lvl="0" marL="0" rtl="0" algn="l">
              <a:lnSpc>
                <a:spcPct val="100000"/>
              </a:lnSpc>
              <a:spcBef>
                <a:spcPts val="0"/>
              </a:spcBef>
              <a:spcAft>
                <a:spcPts val="0"/>
              </a:spcAft>
              <a:buSzPts val="1400"/>
              <a:buNone/>
            </a:pPr>
            <a:r>
              <a:t/>
            </a:r>
            <a:endParaRPr b="1" sz="1300" u="sng"/>
          </a:p>
          <a:p>
            <a:pPr indent="0" lvl="0" marL="0" rtl="0" algn="l">
              <a:lnSpc>
                <a:spcPct val="100000"/>
              </a:lnSpc>
              <a:spcBef>
                <a:spcPts val="0"/>
              </a:spcBef>
              <a:spcAft>
                <a:spcPts val="0"/>
              </a:spcAft>
              <a:buSzPts val="1400"/>
              <a:buNone/>
            </a:pPr>
            <a:r>
              <a:rPr b="1" lang="en-IE" sz="1300" u="sng"/>
              <a:t>Activity 1: Bat and Run</a:t>
            </a:r>
            <a:endParaRPr/>
          </a:p>
          <a:p>
            <a:pPr indent="0" lvl="0" marL="0" rtl="0" algn="l">
              <a:lnSpc>
                <a:spcPct val="100000"/>
              </a:lnSpc>
              <a:spcBef>
                <a:spcPts val="0"/>
              </a:spcBef>
              <a:spcAft>
                <a:spcPts val="0"/>
              </a:spcAft>
              <a:buSzPts val="1400"/>
              <a:buNone/>
            </a:pPr>
            <a:r>
              <a:rPr b="1" i="1" lang="en-IE" sz="1300" u="sng"/>
              <a:t>Equipment: cones, polyspots, tennis balls, bats, bucket</a:t>
            </a:r>
            <a:endParaRPr b="1" i="1" sz="1300" u="sng"/>
          </a:p>
          <a:p>
            <a:pPr indent="0" lvl="0" marL="0" rtl="0" algn="l">
              <a:lnSpc>
                <a:spcPct val="100000"/>
              </a:lnSpc>
              <a:spcBef>
                <a:spcPts val="0"/>
              </a:spcBef>
              <a:spcAft>
                <a:spcPts val="0"/>
              </a:spcAft>
              <a:buSzPts val="1400"/>
              <a:buNone/>
            </a:pPr>
            <a:r>
              <a:rPr lang="en-IE" sz="1300"/>
              <a:t>Mark out a playing area (size depends on the ball being used: foam  or tennis ball?) using cones. Mark base1 using a polyspot. Place another polyspot to the right about 5-10 metres away (base 2). Place a cone behind base 1 to indicate the ‘no go’ zone for safety purposes. Place a bucket 5 metres away from base 1 to the side. </a:t>
            </a:r>
            <a:endParaRPr/>
          </a:p>
          <a:p>
            <a:pPr indent="0" lvl="0" marL="0" rtl="0" algn="l">
              <a:lnSpc>
                <a:spcPct val="100000"/>
              </a:lnSpc>
              <a:spcBef>
                <a:spcPts val="0"/>
              </a:spcBef>
              <a:spcAft>
                <a:spcPts val="0"/>
              </a:spcAft>
              <a:buSzPts val="1400"/>
              <a:buNone/>
            </a:pPr>
            <a:r>
              <a:rPr lang="en-IE" sz="1300"/>
              <a:t>Note: Children  can choose to (a) use a batting tee; (b) bounce the ball and bat it, or (c) bat it without a bounce. </a:t>
            </a:r>
            <a:endParaRPr sz="1300"/>
          </a:p>
          <a:p>
            <a:pPr indent="0" lvl="0" marL="0" rtl="0" algn="l">
              <a:lnSpc>
                <a:spcPct val="100000"/>
              </a:lnSpc>
              <a:spcBef>
                <a:spcPts val="0"/>
              </a:spcBef>
              <a:spcAft>
                <a:spcPts val="0"/>
              </a:spcAft>
              <a:buSzPts val="1400"/>
              <a:buNone/>
            </a:pPr>
            <a:r>
              <a:t/>
            </a:r>
            <a:endParaRPr b="1" sz="1300" u="sng"/>
          </a:p>
          <a:p>
            <a:pPr indent="0" lvl="0" marL="0" rtl="0" algn="l">
              <a:lnSpc>
                <a:spcPct val="100000"/>
              </a:lnSpc>
              <a:spcBef>
                <a:spcPts val="0"/>
              </a:spcBef>
              <a:spcAft>
                <a:spcPts val="0"/>
              </a:spcAft>
              <a:buSzPts val="1400"/>
              <a:buNone/>
            </a:pPr>
            <a:r>
              <a:rPr b="1" lang="en-IE" u="sng"/>
              <a:t>Activity 2: Striking Challenge</a:t>
            </a:r>
            <a:endParaRPr/>
          </a:p>
          <a:p>
            <a:pPr indent="0" lvl="0" marL="0" rtl="0" algn="l">
              <a:lnSpc>
                <a:spcPct val="100000"/>
              </a:lnSpc>
              <a:spcBef>
                <a:spcPts val="0"/>
              </a:spcBef>
              <a:spcAft>
                <a:spcPts val="0"/>
              </a:spcAft>
              <a:buSzPts val="1400"/>
              <a:buNone/>
            </a:pPr>
            <a:r>
              <a:rPr b="1" i="1" lang="en-IE" u="sng"/>
              <a:t>Equipment: each child should have a bat and a ball. A batting tee may be used.</a:t>
            </a:r>
            <a:endParaRPr b="1" i="1" u="sng"/>
          </a:p>
          <a:p>
            <a:pPr indent="0" lvl="0" marL="0" rtl="0" algn="l">
              <a:lnSpc>
                <a:spcPct val="100000"/>
              </a:lnSpc>
              <a:spcBef>
                <a:spcPts val="0"/>
              </a:spcBef>
              <a:spcAft>
                <a:spcPts val="0"/>
              </a:spcAft>
              <a:buSzPts val="1400"/>
              <a:buNone/>
            </a:pPr>
            <a:r>
              <a:t/>
            </a:r>
            <a:endParaRPr i="1"/>
          </a:p>
        </p:txBody>
      </p:sp>
      <p:sp>
        <p:nvSpPr>
          <p:cNvPr id="219" name="Google Shape;21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21:notes"/>
          <p:cNvSpPr txBox="1"/>
          <p:nvPr>
            <p:ph idx="1" type="body"/>
          </p:nvPr>
        </p:nvSpPr>
        <p:spPr>
          <a:xfrm>
            <a:off x="685800" y="4400549"/>
            <a:ext cx="5486400" cy="448465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E" sz="1400"/>
              <a:t>This section is open to hear the views of the participants related inclusive practice to ensure that Mark and Maria are provided with the same learning opportunities as all other children. Discussion and sharing can be undertaken in small groups or as a whole group. It is important that the small group will have time to share with the whole group.</a:t>
            </a:r>
            <a:endParaRPr sz="1400"/>
          </a:p>
        </p:txBody>
      </p:sp>
      <p:sp>
        <p:nvSpPr>
          <p:cNvPr id="228" name="Google Shape;22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3:notes"/>
          <p:cNvSpPr txBox="1"/>
          <p:nvPr>
            <p:ph idx="1" type="body"/>
          </p:nvPr>
        </p:nvSpPr>
        <p:spPr>
          <a:xfrm>
            <a:off x="685800" y="4400549"/>
            <a:ext cx="5486400" cy="448465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sz="1800"/>
          </a:p>
        </p:txBody>
      </p:sp>
      <p:sp>
        <p:nvSpPr>
          <p:cNvPr id="237" name="Google Shape;23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IE" sz="1200" u="none" cap="none" strike="noStrike">
                <a:solidFill>
                  <a:schemeClr val="dk1"/>
                </a:solidFill>
                <a:latin typeface="Calibri"/>
                <a:ea typeface="Calibri"/>
                <a:cs typeface="Calibri"/>
                <a:sym typeface="Calibri"/>
              </a:rPr>
              <a:t>Physical Capabilities</a:t>
            </a:r>
            <a:r>
              <a:rPr b="0" i="0" lang="en-IE" sz="1200" u="none" cap="none" strike="noStrike">
                <a:solidFill>
                  <a:schemeClr val="dk1"/>
                </a:solidFill>
                <a:latin typeface="Calibri"/>
                <a:ea typeface="Calibri"/>
                <a:cs typeface="Calibri"/>
                <a:sym typeface="Calibri"/>
              </a:rPr>
              <a:t> refer to the degree to which a person can manage the physical tasks of daily living. These capabilities can be compromised by three categories of physical disabilities commonly found in children (1) physical disabilities that result from the spinal cord and column (traumatic spinal cord injuries, spina bifida and spinal column deviations), (2) physical disabilities that are caused to various parts of the brain (cerebral palsy and traumatic brain injury), and (3) amputations. (Block, 2016). Definitions of these disabilities can be found in the glossary.</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1800"/>
          </a:p>
        </p:txBody>
      </p:sp>
      <p:sp>
        <p:nvSpPr>
          <p:cNvPr id="90" name="Google Shape;9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IE" sz="1800"/>
              <a:t> Mark</a:t>
            </a:r>
            <a:endParaRPr b="1" sz="1800"/>
          </a:p>
        </p:txBody>
      </p:sp>
      <p:sp>
        <p:nvSpPr>
          <p:cNvPr id="101" name="Google Shape;10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IE" sz="1800"/>
              <a:t> Mark</a:t>
            </a:r>
            <a:endParaRPr b="1" sz="1800"/>
          </a:p>
        </p:txBody>
      </p:sp>
      <p:sp>
        <p:nvSpPr>
          <p:cNvPr id="110" name="Google Shape;11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sz="2000"/>
          </a:p>
        </p:txBody>
      </p:sp>
      <p:sp>
        <p:nvSpPr>
          <p:cNvPr id="119" name="Google Shape;11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0:notes"/>
          <p:cNvSpPr txBox="1"/>
          <p:nvPr>
            <p:ph idx="1" type="body"/>
          </p:nvPr>
        </p:nvSpPr>
        <p:spPr>
          <a:xfrm>
            <a:off x="379562" y="4400550"/>
            <a:ext cx="5792638" cy="45191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E" sz="1600"/>
              <a:t>Here are additional questions to prompt discussion using the Inclusion process at your workshop </a:t>
            </a:r>
            <a:endParaRPr/>
          </a:p>
          <a:p>
            <a:pPr indent="0" lvl="0" marL="0" rtl="0" algn="l">
              <a:lnSpc>
                <a:spcPct val="100000"/>
              </a:lnSpc>
              <a:spcBef>
                <a:spcPts val="0"/>
              </a:spcBef>
              <a:spcAft>
                <a:spcPts val="0"/>
              </a:spcAft>
              <a:buSzPts val="1400"/>
              <a:buNone/>
            </a:pPr>
            <a:r>
              <a:rPr lang="en-IE" sz="1600"/>
              <a:t>You </a:t>
            </a:r>
            <a:r>
              <a:rPr i="1" lang="en-IE" sz="1600"/>
              <a:t>may</a:t>
            </a:r>
            <a:r>
              <a:rPr lang="en-IE" sz="1600"/>
              <a:t> wish to select 2/3 questions below and insert them in the slide itself to support a, b, and c, above. </a:t>
            </a:r>
            <a:endParaRPr/>
          </a:p>
          <a:p>
            <a:pPr indent="0" lvl="0" marL="0" rtl="0" algn="l">
              <a:lnSpc>
                <a:spcPct val="100000"/>
              </a:lnSpc>
              <a:spcBef>
                <a:spcPts val="0"/>
              </a:spcBef>
              <a:spcAft>
                <a:spcPts val="0"/>
              </a:spcAft>
              <a:buSzPts val="1400"/>
              <a:buNone/>
            </a:pPr>
            <a:r>
              <a:t/>
            </a:r>
            <a:endParaRPr sz="1600"/>
          </a:p>
          <a:p>
            <a:pPr indent="0" lvl="0" marL="0" rtl="0" algn="l">
              <a:lnSpc>
                <a:spcPct val="100000"/>
              </a:lnSpc>
              <a:spcBef>
                <a:spcPts val="0"/>
              </a:spcBef>
              <a:spcAft>
                <a:spcPts val="0"/>
              </a:spcAft>
              <a:buSzPts val="1400"/>
              <a:buNone/>
            </a:pPr>
            <a:r>
              <a:rPr lang="en-IE" sz="1600"/>
              <a:t>What practices do you use in your PE lessons? </a:t>
            </a:r>
            <a:endParaRPr/>
          </a:p>
          <a:p>
            <a:pPr indent="0" lvl="0" marL="0" rtl="0" algn="l">
              <a:lnSpc>
                <a:spcPct val="100000"/>
              </a:lnSpc>
              <a:spcBef>
                <a:spcPts val="0"/>
              </a:spcBef>
              <a:spcAft>
                <a:spcPts val="0"/>
              </a:spcAft>
              <a:buSzPts val="1400"/>
              <a:buNone/>
            </a:pPr>
            <a:r>
              <a:rPr lang="en-IE" sz="1600"/>
              <a:t>What strategies might support you in teaching students like Mark? </a:t>
            </a:r>
            <a:endParaRPr sz="1600"/>
          </a:p>
          <a:p>
            <a:pPr indent="0" lvl="0" marL="0" rtl="0" algn="l">
              <a:lnSpc>
                <a:spcPct val="100000"/>
              </a:lnSpc>
              <a:spcBef>
                <a:spcPts val="0"/>
              </a:spcBef>
              <a:spcAft>
                <a:spcPts val="0"/>
              </a:spcAft>
              <a:buSzPts val="1400"/>
              <a:buNone/>
            </a:pPr>
            <a:r>
              <a:rPr lang="en-IE" sz="1600"/>
              <a:t>How do you communicate with Mark’s peers to support him?</a:t>
            </a:r>
            <a:endParaRPr sz="1600"/>
          </a:p>
          <a:p>
            <a:pPr indent="0" lvl="0" marL="0" rtl="0" algn="l">
              <a:lnSpc>
                <a:spcPct val="100000"/>
              </a:lnSpc>
              <a:spcBef>
                <a:spcPts val="0"/>
              </a:spcBef>
              <a:spcAft>
                <a:spcPts val="0"/>
              </a:spcAft>
              <a:buSzPts val="1400"/>
              <a:buNone/>
            </a:pPr>
            <a:r>
              <a:rPr lang="en-IE" sz="1600"/>
              <a:t>Is there anything that teachers should avoid?</a:t>
            </a:r>
            <a:endParaRPr/>
          </a:p>
          <a:p>
            <a:pPr indent="0" lvl="0" marL="0" rtl="0" algn="l">
              <a:lnSpc>
                <a:spcPct val="100000"/>
              </a:lnSpc>
              <a:spcBef>
                <a:spcPts val="0"/>
              </a:spcBef>
              <a:spcAft>
                <a:spcPts val="0"/>
              </a:spcAft>
              <a:buSzPts val="1400"/>
              <a:buNone/>
            </a:pPr>
            <a:r>
              <a:rPr lang="en-IE" sz="1600"/>
              <a:t>Is there anything that teachers should be aware of?</a:t>
            </a:r>
            <a:endParaRPr/>
          </a:p>
          <a:p>
            <a:pPr indent="0" lvl="0" marL="0" rtl="0" algn="l">
              <a:lnSpc>
                <a:spcPct val="100000"/>
              </a:lnSpc>
              <a:spcBef>
                <a:spcPts val="0"/>
              </a:spcBef>
              <a:spcAft>
                <a:spcPts val="0"/>
              </a:spcAft>
              <a:buSzPts val="1400"/>
              <a:buNone/>
            </a:pPr>
            <a:r>
              <a:rPr lang="en-IE" sz="1600"/>
              <a:t>Could you suggest some possible solutions or examples of good practice? </a:t>
            </a:r>
            <a:endParaRPr/>
          </a:p>
          <a:p>
            <a:pPr indent="0" lvl="0" marL="0" rtl="0" algn="l">
              <a:lnSpc>
                <a:spcPct val="100000"/>
              </a:lnSpc>
              <a:spcBef>
                <a:spcPts val="0"/>
              </a:spcBef>
              <a:spcAft>
                <a:spcPts val="0"/>
              </a:spcAft>
              <a:buSzPts val="1400"/>
              <a:buNone/>
            </a:pPr>
            <a:r>
              <a:rPr lang="en-IE" sz="1600"/>
              <a:t>Would your strategies/solutions work in athletics, sports/games, swimming…or would  they differ?</a:t>
            </a:r>
            <a:endParaRPr/>
          </a:p>
          <a:p>
            <a:pPr indent="0" lvl="0" marL="0" rtl="0" algn="l">
              <a:lnSpc>
                <a:spcPct val="100000"/>
              </a:lnSpc>
              <a:spcBef>
                <a:spcPts val="0"/>
              </a:spcBef>
              <a:spcAft>
                <a:spcPts val="0"/>
              </a:spcAft>
              <a:buClr>
                <a:schemeClr val="dk1"/>
              </a:buClr>
              <a:buSzPts val="1400"/>
              <a:buFont typeface="Arial"/>
              <a:buNone/>
            </a:pPr>
            <a:r>
              <a:t/>
            </a:r>
            <a:endParaRPr sz="1600"/>
          </a:p>
          <a:p>
            <a:pPr indent="0" lvl="0" marL="0" rtl="0" algn="l">
              <a:lnSpc>
                <a:spcPct val="100000"/>
              </a:lnSpc>
              <a:spcBef>
                <a:spcPts val="0"/>
              </a:spcBef>
              <a:spcAft>
                <a:spcPts val="0"/>
              </a:spcAft>
              <a:buSzPts val="1400"/>
              <a:buNone/>
            </a:pPr>
            <a:r>
              <a:t/>
            </a:r>
            <a:endParaRPr sz="1600"/>
          </a:p>
        </p:txBody>
      </p:sp>
      <p:sp>
        <p:nvSpPr>
          <p:cNvPr id="128" name="Google Shape;12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11:notes"/>
          <p:cNvSpPr txBox="1"/>
          <p:nvPr>
            <p:ph idx="1" type="body"/>
          </p:nvPr>
        </p:nvSpPr>
        <p:spPr>
          <a:xfrm>
            <a:off x="685800" y="4367122"/>
            <a:ext cx="5486400" cy="465610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en-IE" sz="1200" u="none" cap="none" strike="noStrike">
                <a:solidFill>
                  <a:schemeClr val="dk1"/>
                </a:solidFill>
                <a:latin typeface="Calibri"/>
                <a:ea typeface="Calibri"/>
                <a:cs typeface="Calibri"/>
                <a:sym typeface="Calibri"/>
              </a:rPr>
              <a:t>Facilitator Notes  UDL Principles</a:t>
            </a: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1" i="0" lang="en-IE" sz="1200" u="none" cap="none" strike="noStrike">
                <a:solidFill>
                  <a:schemeClr val="dk1"/>
                </a:solidFill>
                <a:latin typeface="Calibri"/>
                <a:ea typeface="Calibri"/>
                <a:cs typeface="Calibri"/>
                <a:sym typeface="Calibri"/>
              </a:rPr>
              <a:t>Engagement/The why of learning: How can you engage your students, how can you keep their interest (e.g. offering choice and autonomy, using a variety of equipment, modifying the rules or organisation of a game).</a:t>
            </a: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1" i="0" lang="en-IE" sz="1200" u="none" cap="none" strike="noStrike">
                <a:solidFill>
                  <a:schemeClr val="dk1"/>
                </a:solidFill>
                <a:latin typeface="Calibri"/>
                <a:ea typeface="Calibri"/>
                <a:cs typeface="Calibri"/>
                <a:sym typeface="Calibri"/>
              </a:rPr>
              <a:t>Representation/The what of learning: How can you show the information/present your activity/explain your activity in different ways (e.g. use of teacher demonstrations, peer demonstrations, task cards, media clips).</a:t>
            </a: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1" i="0" lang="en-IE" sz="1200" u="none" cap="none" strike="noStrike">
                <a:solidFill>
                  <a:schemeClr val="dk1"/>
                </a:solidFill>
                <a:latin typeface="Calibri"/>
                <a:ea typeface="Calibri"/>
                <a:cs typeface="Calibri"/>
                <a:sym typeface="Calibri"/>
              </a:rPr>
              <a:t>Action and Expression/The how of learning: How can the students demonstrate what they know (e.g. offer choice in how they execute skills, providing opportunities for self-regulated movement).</a:t>
            </a:r>
            <a:r>
              <a:rPr b="0" i="0" lang="en-IE"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t/>
            </a:r>
            <a:endParaRPr b="1" sz="1800"/>
          </a:p>
        </p:txBody>
      </p:sp>
      <p:sp>
        <p:nvSpPr>
          <p:cNvPr id="137" name="Google Shape;13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2000"/>
          </a:p>
        </p:txBody>
      </p:sp>
      <p:sp>
        <p:nvSpPr>
          <p:cNvPr id="146" name="Google Shape;14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4:notes"/>
          <p:cNvSpPr txBox="1"/>
          <p:nvPr>
            <p:ph idx="1" type="body"/>
          </p:nvPr>
        </p:nvSpPr>
        <p:spPr>
          <a:xfrm>
            <a:off x="685800" y="4400549"/>
            <a:ext cx="5486400" cy="45881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IE" sz="1600"/>
              <a:t>Here are additional questions to prompt discussion using the Inclusion process at your workshop </a:t>
            </a:r>
            <a:endParaRPr b="1"/>
          </a:p>
          <a:p>
            <a:pPr indent="0" lvl="0" marL="0" rtl="0" algn="l">
              <a:lnSpc>
                <a:spcPct val="100000"/>
              </a:lnSpc>
              <a:spcBef>
                <a:spcPts val="0"/>
              </a:spcBef>
              <a:spcAft>
                <a:spcPts val="0"/>
              </a:spcAft>
              <a:buSzPts val="1400"/>
              <a:buNone/>
            </a:pPr>
            <a:r>
              <a:rPr b="1" lang="en-IE" sz="1600"/>
              <a:t>You </a:t>
            </a:r>
            <a:r>
              <a:rPr b="1" i="1" lang="en-IE" sz="1600"/>
              <a:t>may</a:t>
            </a:r>
            <a:r>
              <a:rPr b="1" lang="en-IE" sz="1600"/>
              <a:t> wish to select 2/3 questions below and insert them in the slide itself to support a, b, and c, above. </a:t>
            </a:r>
            <a:endParaRPr b="1"/>
          </a:p>
          <a:p>
            <a:pPr indent="0" lvl="0" marL="0" rtl="0" algn="l">
              <a:lnSpc>
                <a:spcPct val="100000"/>
              </a:lnSpc>
              <a:spcBef>
                <a:spcPts val="0"/>
              </a:spcBef>
              <a:spcAft>
                <a:spcPts val="0"/>
              </a:spcAft>
              <a:buSzPts val="1400"/>
              <a:buNone/>
            </a:pPr>
            <a:r>
              <a:t/>
            </a:r>
            <a:endParaRPr sz="1600"/>
          </a:p>
          <a:p>
            <a:pPr indent="0" lvl="0" marL="0" rtl="0" algn="l">
              <a:lnSpc>
                <a:spcPct val="100000"/>
              </a:lnSpc>
              <a:spcBef>
                <a:spcPts val="0"/>
              </a:spcBef>
              <a:spcAft>
                <a:spcPts val="0"/>
              </a:spcAft>
              <a:buSzPts val="1400"/>
              <a:buNone/>
            </a:pPr>
            <a:r>
              <a:rPr lang="en-IE" sz="1600"/>
              <a:t>What practices do you use in your PE lessons? </a:t>
            </a:r>
            <a:endParaRPr/>
          </a:p>
          <a:p>
            <a:pPr indent="0" lvl="0" marL="0" rtl="0" algn="l">
              <a:lnSpc>
                <a:spcPct val="100000"/>
              </a:lnSpc>
              <a:spcBef>
                <a:spcPts val="0"/>
              </a:spcBef>
              <a:spcAft>
                <a:spcPts val="0"/>
              </a:spcAft>
              <a:buSzPts val="1400"/>
              <a:buNone/>
            </a:pPr>
            <a:r>
              <a:rPr lang="en-IE" sz="1600"/>
              <a:t>What strategies might support you in teaching students like Maria? </a:t>
            </a:r>
            <a:endParaRPr/>
          </a:p>
          <a:p>
            <a:pPr indent="0" lvl="0" marL="0" rtl="0" algn="l">
              <a:lnSpc>
                <a:spcPct val="100000"/>
              </a:lnSpc>
              <a:spcBef>
                <a:spcPts val="0"/>
              </a:spcBef>
              <a:spcAft>
                <a:spcPts val="0"/>
              </a:spcAft>
              <a:buSzPts val="1400"/>
              <a:buNone/>
            </a:pPr>
            <a:r>
              <a:rPr lang="en-IE" sz="1600"/>
              <a:t>How do you communicate with Maria’s peers to support her?</a:t>
            </a:r>
            <a:endParaRPr/>
          </a:p>
          <a:p>
            <a:pPr indent="0" lvl="0" marL="0" rtl="0" algn="l">
              <a:lnSpc>
                <a:spcPct val="100000"/>
              </a:lnSpc>
              <a:spcBef>
                <a:spcPts val="0"/>
              </a:spcBef>
              <a:spcAft>
                <a:spcPts val="0"/>
              </a:spcAft>
              <a:buSzPts val="1400"/>
              <a:buNone/>
            </a:pPr>
            <a:r>
              <a:rPr lang="en-IE" sz="1600"/>
              <a:t>Is there anything that teachers should avoid?</a:t>
            </a:r>
            <a:endParaRPr/>
          </a:p>
          <a:p>
            <a:pPr indent="0" lvl="0" marL="0" rtl="0" algn="l">
              <a:lnSpc>
                <a:spcPct val="100000"/>
              </a:lnSpc>
              <a:spcBef>
                <a:spcPts val="0"/>
              </a:spcBef>
              <a:spcAft>
                <a:spcPts val="0"/>
              </a:spcAft>
              <a:buSzPts val="1400"/>
              <a:buNone/>
            </a:pPr>
            <a:r>
              <a:rPr lang="en-IE" sz="1600"/>
              <a:t>Is there anything that teachers should be aware of?</a:t>
            </a:r>
            <a:endParaRPr/>
          </a:p>
          <a:p>
            <a:pPr indent="0" lvl="0" marL="0" rtl="0" algn="l">
              <a:lnSpc>
                <a:spcPct val="100000"/>
              </a:lnSpc>
              <a:spcBef>
                <a:spcPts val="0"/>
              </a:spcBef>
              <a:spcAft>
                <a:spcPts val="0"/>
              </a:spcAft>
              <a:buSzPts val="1400"/>
              <a:buNone/>
            </a:pPr>
            <a:r>
              <a:rPr lang="en-IE" sz="1600"/>
              <a:t>Could you suggest some possible solutions or examples of good practice? </a:t>
            </a:r>
            <a:endParaRPr/>
          </a:p>
          <a:p>
            <a:pPr indent="0" lvl="0" marL="0" rtl="0" algn="l">
              <a:lnSpc>
                <a:spcPct val="100000"/>
              </a:lnSpc>
              <a:spcBef>
                <a:spcPts val="0"/>
              </a:spcBef>
              <a:spcAft>
                <a:spcPts val="0"/>
              </a:spcAft>
              <a:buSzPts val="1400"/>
              <a:buNone/>
            </a:pPr>
            <a:r>
              <a:rPr lang="en-IE" sz="1600"/>
              <a:t>Would your strategies/solutions work in athletics, sports/games, swimming…or would  they differ?</a:t>
            </a:r>
            <a:endParaRPr/>
          </a:p>
          <a:p>
            <a:pPr indent="0" lvl="0" marL="0" rtl="0" algn="l">
              <a:lnSpc>
                <a:spcPct val="100000"/>
              </a:lnSpc>
              <a:spcBef>
                <a:spcPts val="0"/>
              </a:spcBef>
              <a:spcAft>
                <a:spcPts val="0"/>
              </a:spcAft>
              <a:buSzPts val="1400"/>
              <a:buNone/>
            </a:pPr>
            <a:r>
              <a:t/>
            </a:r>
            <a:endParaRPr/>
          </a:p>
        </p:txBody>
      </p:sp>
      <p:sp>
        <p:nvSpPr>
          <p:cNvPr id="162" name="Google Shape;16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1" name="Shape 71"/>
        <p:cNvGrpSpPr/>
        <p:nvPr/>
      </p:nvGrpSpPr>
      <p:grpSpPr>
        <a:xfrm>
          <a:off x="0" y="0"/>
          <a:ext cx="0" cy="0"/>
          <a:chOff x="0" y="0"/>
          <a:chExt cx="0" cy="0"/>
        </a:xfrm>
      </p:grpSpPr>
      <p:sp>
        <p:nvSpPr>
          <p:cNvPr id="72" name="Google Shape;72;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 name="Google Shape;54;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1" name="Google Shape;61;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5" name="Shape 65"/>
        <p:cNvGrpSpPr/>
        <p:nvPr/>
      </p:nvGrpSpPr>
      <p:grpSpPr>
        <a:xfrm>
          <a:off x="0" y="0"/>
          <a:ext cx="0" cy="0"/>
          <a:chOff x="0" y="0"/>
          <a:chExt cx="0" cy="0"/>
        </a:xfrm>
      </p:grpSpPr>
      <p:sp>
        <p:nvSpPr>
          <p:cNvPr id="66" name="Google Shape;6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7.jpg"/><Relationship Id="rId5"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1" Type="http://schemas.openxmlformats.org/officeDocument/2006/relationships/hyperlink" Target="https://www.playworks.org/resource/adapting-games-for-students-in-wheelchairs/" TargetMode="External"/><Relationship Id="rId10" Type="http://schemas.openxmlformats.org/officeDocument/2006/relationships/hyperlink" Target="https://www.britishorienteering.org.uk/site/trailo/preo" TargetMode="External"/><Relationship Id="rId13" Type="http://schemas.openxmlformats.org/officeDocument/2006/relationships/hyperlink" Target="https://theinclusionclub.com/episodes/" TargetMode="External"/><Relationship Id="rId12" Type="http://schemas.openxmlformats.org/officeDocument/2006/relationships/hyperlink" Target="https://www.gymnasticsireland.com/programmes/gymable/video-resources"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7.jpg"/><Relationship Id="rId9" Type="http://schemas.openxmlformats.org/officeDocument/2006/relationships/hyperlink" Target="https://www.youtube.com/watch?v=u8ubfvWjY2c" TargetMode="External"/><Relationship Id="rId5" Type="http://schemas.openxmlformats.org/officeDocument/2006/relationships/hyperlink" Target="http://theinclusionclub.com/resources/tic-videos-2/#1013-tic-videos/924-the-tree-framework" TargetMode="External"/><Relationship Id="rId6" Type="http://schemas.openxmlformats.org/officeDocument/2006/relationships/hyperlink" Target="http://www.activityalliance.org.uk/how-we-help/resources/filter:Impairments%20and%20Health%20Conditions/page:1?utf8=%E2%9C%93" TargetMode="External"/><Relationship Id="rId7" Type="http://schemas.openxmlformats.org/officeDocument/2006/relationships/hyperlink" Target="https://www.youtube.com/watch?v=swplZzvkhWk" TargetMode="External"/><Relationship Id="rId8" Type="http://schemas.openxmlformats.org/officeDocument/2006/relationships/hyperlink" Target="https://activeschoolflag.ie/wp-content/uploads/2015/08/Irish-Wheelchair-Association-Best-Start-Schools-Inclusion-Projec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15.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
          <p:cNvPicPr preferRelativeResize="0"/>
          <p:nvPr/>
        </p:nvPicPr>
        <p:blipFill rotWithShape="1">
          <a:blip r:embed="rId3">
            <a:alphaModFix/>
          </a:blip>
          <a:srcRect b="0" l="0" r="0" t="0"/>
          <a:stretch/>
        </p:blipFill>
        <p:spPr>
          <a:xfrm>
            <a:off x="16932" y="0"/>
            <a:ext cx="12156621" cy="5486400"/>
          </a:xfrm>
          <a:prstGeom prst="rect">
            <a:avLst/>
          </a:prstGeom>
          <a:noFill/>
          <a:ln>
            <a:noFill/>
          </a:ln>
        </p:spPr>
      </p:pic>
      <p:sp>
        <p:nvSpPr>
          <p:cNvPr id="83" name="Google Shape;83;p1"/>
          <p:cNvSpPr txBox="1"/>
          <p:nvPr>
            <p:ph type="ctrTitle"/>
          </p:nvPr>
        </p:nvSpPr>
        <p:spPr>
          <a:xfrm>
            <a:off x="1384432" y="985838"/>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br>
              <a:rPr lang="en-IE" sz="5400"/>
            </a:br>
            <a:br>
              <a:rPr lang="en-IE" sz="5400"/>
            </a:br>
            <a:endParaRPr sz="5400"/>
          </a:p>
        </p:txBody>
      </p:sp>
      <p:pic>
        <p:nvPicPr>
          <p:cNvPr id="84" name="Google Shape;84;p1"/>
          <p:cNvPicPr preferRelativeResize="0"/>
          <p:nvPr/>
        </p:nvPicPr>
        <p:blipFill rotWithShape="1">
          <a:blip r:embed="rId4">
            <a:alphaModFix/>
          </a:blip>
          <a:srcRect b="0" l="0" r="0" t="0"/>
          <a:stretch/>
        </p:blipFill>
        <p:spPr>
          <a:xfrm>
            <a:off x="118536" y="5615504"/>
            <a:ext cx="1852094" cy="1140898"/>
          </a:xfrm>
          <a:prstGeom prst="rect">
            <a:avLst/>
          </a:prstGeom>
          <a:noFill/>
          <a:ln>
            <a:noFill/>
          </a:ln>
        </p:spPr>
      </p:pic>
      <p:pic>
        <p:nvPicPr>
          <p:cNvPr id="85" name="Google Shape;85;p1"/>
          <p:cNvPicPr preferRelativeResize="0"/>
          <p:nvPr/>
        </p:nvPicPr>
        <p:blipFill rotWithShape="1">
          <a:blip r:embed="rId5">
            <a:alphaModFix/>
          </a:blip>
          <a:srcRect b="0" l="0" r="0" t="0"/>
          <a:stretch/>
        </p:blipFill>
        <p:spPr>
          <a:xfrm>
            <a:off x="8864866" y="5907632"/>
            <a:ext cx="3327133" cy="950368"/>
          </a:xfrm>
          <a:prstGeom prst="rect">
            <a:avLst/>
          </a:prstGeom>
          <a:noFill/>
          <a:ln>
            <a:noFill/>
          </a:ln>
        </p:spPr>
      </p:pic>
      <p:sp>
        <p:nvSpPr>
          <p:cNvPr id="86" name="Google Shape;86;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SzPts val="2160"/>
              <a:buNone/>
            </a:pPr>
            <a:br>
              <a:rPr lang="en-IE" sz="2160"/>
            </a:br>
            <a:r>
              <a:rPr lang="en-IE" sz="2160"/>
              <a:t>Phase 3 Thematic Module </a:t>
            </a:r>
            <a:r>
              <a:rPr i="1" lang="en-IE" sz="2160"/>
              <a:t>Physical Capabilities </a:t>
            </a:r>
            <a:br>
              <a:rPr lang="en-IE" sz="2160"/>
            </a:br>
            <a:r>
              <a:rPr lang="en-IE" sz="2160"/>
              <a:t>Phase 4 </a:t>
            </a:r>
            <a:r>
              <a:rPr i="1" lang="en-IE" sz="2160"/>
              <a:t>Physical Capabilities </a:t>
            </a:r>
            <a:r>
              <a:rPr lang="en-IE" sz="2160"/>
              <a:t>Practical Application</a:t>
            </a:r>
            <a:endParaRPr sz="216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Including Maria: Reflect</a:t>
            </a:r>
            <a:endParaRPr b="1"/>
          </a:p>
        </p:txBody>
      </p:sp>
      <p:pic>
        <p:nvPicPr>
          <p:cNvPr id="174" name="Google Shape;174;p15"/>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175" name="Google Shape;175;p15"/>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sp>
        <p:nvSpPr>
          <p:cNvPr id="176" name="Google Shape;176;p15"/>
          <p:cNvSpPr txBox="1"/>
          <p:nvPr>
            <p:ph idx="1" type="body"/>
          </p:nvPr>
        </p:nvSpPr>
        <p:spPr>
          <a:xfrm>
            <a:off x="838200" y="1825625"/>
            <a:ext cx="10515600" cy="4351338"/>
          </a:xfrm>
          <a:prstGeom prst="rect">
            <a:avLst/>
          </a:prstGeom>
          <a:solidFill>
            <a:srgbClr val="9EBFDD"/>
          </a:solid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380"/>
              <a:buNone/>
            </a:pPr>
            <a:r>
              <a:t/>
            </a:r>
            <a:endParaRPr sz="2380"/>
          </a:p>
          <a:p>
            <a:pPr indent="0" lvl="0" marL="0" rtl="0" algn="l">
              <a:lnSpc>
                <a:spcPct val="80000"/>
              </a:lnSpc>
              <a:spcBef>
                <a:spcPts val="0"/>
              </a:spcBef>
              <a:spcAft>
                <a:spcPts val="0"/>
              </a:spcAft>
              <a:buSzPts val="2380"/>
              <a:buNone/>
            </a:pPr>
            <a:r>
              <a:rPr lang="en-IE" sz="2000"/>
              <a:t>What means or methods of </a:t>
            </a:r>
            <a:r>
              <a:rPr b="1" lang="en-IE" sz="2000"/>
              <a:t>engagement, representation, action and expression </a:t>
            </a:r>
            <a:r>
              <a:rPr lang="en-IE" sz="2000"/>
              <a:t>are evident in this example?</a:t>
            </a:r>
            <a:endParaRPr/>
          </a:p>
          <a:p>
            <a:pPr indent="0" lvl="0" marL="0" rtl="0" algn="l">
              <a:lnSpc>
                <a:spcPct val="80000"/>
              </a:lnSpc>
              <a:spcBef>
                <a:spcPts val="0"/>
              </a:spcBef>
              <a:spcAft>
                <a:spcPts val="0"/>
              </a:spcAft>
              <a:buSzPts val="2380"/>
              <a:buNone/>
            </a:pPr>
            <a:r>
              <a:t/>
            </a:r>
            <a:endParaRPr sz="2000"/>
          </a:p>
          <a:p>
            <a:pPr indent="0" lvl="0" marL="0" rtl="0" algn="l">
              <a:lnSpc>
                <a:spcPct val="80000"/>
              </a:lnSpc>
              <a:spcBef>
                <a:spcPts val="1000"/>
              </a:spcBef>
              <a:spcAft>
                <a:spcPts val="0"/>
              </a:spcAft>
              <a:buSzPts val="2380"/>
              <a:buNone/>
            </a:pPr>
            <a:r>
              <a:rPr b="1" lang="en-IE" sz="2000"/>
              <a:t>Engagement: </a:t>
            </a:r>
            <a:r>
              <a:rPr lang="en-IE" sz="2000"/>
              <a:t>How can you keep their interest? (e.g. offering choice and autonomy, using a variety of equipment, modifying the rules or organisation of a game)</a:t>
            </a:r>
            <a:endParaRPr/>
          </a:p>
          <a:p>
            <a:pPr indent="0" lvl="0" marL="151130" rtl="0" algn="l">
              <a:lnSpc>
                <a:spcPct val="80000"/>
              </a:lnSpc>
              <a:spcBef>
                <a:spcPts val="1000"/>
              </a:spcBef>
              <a:spcAft>
                <a:spcPts val="0"/>
              </a:spcAft>
              <a:buSzPts val="2380"/>
              <a:buNone/>
            </a:pPr>
            <a:r>
              <a:t/>
            </a:r>
            <a:endParaRPr sz="2000"/>
          </a:p>
          <a:p>
            <a:pPr indent="0" lvl="0" marL="0" rtl="0" algn="l">
              <a:lnSpc>
                <a:spcPct val="80000"/>
              </a:lnSpc>
              <a:spcBef>
                <a:spcPts val="1000"/>
              </a:spcBef>
              <a:spcAft>
                <a:spcPts val="0"/>
              </a:spcAft>
              <a:buSzPts val="2380"/>
              <a:buNone/>
            </a:pPr>
            <a:r>
              <a:rPr b="1" lang="en-IE" sz="2000"/>
              <a:t>Representation: </a:t>
            </a:r>
            <a:r>
              <a:rPr lang="en-IE" sz="2000"/>
              <a:t>How can you present your activity in different ways? (e.g. using teacher demonstrations, peer demonstrations, task cards, media clips)</a:t>
            </a:r>
            <a:endParaRPr/>
          </a:p>
          <a:p>
            <a:pPr indent="0" lvl="0" marL="151130" rtl="0" algn="l">
              <a:lnSpc>
                <a:spcPct val="80000"/>
              </a:lnSpc>
              <a:spcBef>
                <a:spcPts val="1000"/>
              </a:spcBef>
              <a:spcAft>
                <a:spcPts val="0"/>
              </a:spcAft>
              <a:buSzPts val="2380"/>
              <a:buNone/>
            </a:pPr>
            <a:r>
              <a:t/>
            </a:r>
            <a:endParaRPr sz="2000"/>
          </a:p>
          <a:p>
            <a:pPr indent="0" lvl="0" marL="0" rtl="0" algn="l">
              <a:lnSpc>
                <a:spcPct val="80000"/>
              </a:lnSpc>
              <a:spcBef>
                <a:spcPts val="1000"/>
              </a:spcBef>
              <a:spcAft>
                <a:spcPts val="0"/>
              </a:spcAft>
              <a:buSzPts val="2380"/>
              <a:buNone/>
            </a:pPr>
            <a:r>
              <a:rPr b="1" lang="en-IE" sz="2000"/>
              <a:t>Action and Expression: </a:t>
            </a:r>
            <a:r>
              <a:rPr lang="en-IE" sz="2000"/>
              <a:t>How can the children demonstrate what they know? (e.g. offering choice in how they execute skills, providing opportunities for self-regulated movement)</a:t>
            </a:r>
            <a:endParaRPr/>
          </a:p>
          <a:p>
            <a:pPr indent="-77470" lvl="0" marL="228600" rtl="0" algn="l">
              <a:lnSpc>
                <a:spcPct val="80000"/>
              </a:lnSpc>
              <a:spcBef>
                <a:spcPts val="1000"/>
              </a:spcBef>
              <a:spcAft>
                <a:spcPts val="0"/>
              </a:spcAft>
              <a:buClr>
                <a:schemeClr val="dk1"/>
              </a:buClr>
              <a:buSzPts val="2380"/>
              <a:buNone/>
            </a:pPr>
            <a:r>
              <a:t/>
            </a:r>
            <a:endParaRPr sz="2380"/>
          </a:p>
          <a:p>
            <a:pPr indent="-77470" lvl="0" marL="228600" rtl="0" algn="l">
              <a:lnSpc>
                <a:spcPct val="80000"/>
              </a:lnSpc>
              <a:spcBef>
                <a:spcPts val="1000"/>
              </a:spcBef>
              <a:spcAft>
                <a:spcPts val="0"/>
              </a:spcAft>
              <a:buClr>
                <a:schemeClr val="dk1"/>
              </a:buClr>
              <a:buSzPts val="2380"/>
              <a:buNone/>
            </a:pPr>
            <a:r>
              <a:t/>
            </a:r>
            <a:endParaRPr sz="238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8"/>
          <p:cNvSpPr txBox="1"/>
          <p:nvPr>
            <p:ph type="title"/>
          </p:nvPr>
        </p:nvSpPr>
        <p:spPr>
          <a:xfrm>
            <a:off x="838200" y="365125"/>
            <a:ext cx="7984067"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Phase 4 </a:t>
            </a:r>
            <a:r>
              <a:rPr b="1" i="1" lang="en-IE"/>
              <a:t>Physical Capabilities</a:t>
            </a:r>
            <a:r>
              <a:rPr b="1" lang="en-IE"/>
              <a:t> Practical Application</a:t>
            </a:r>
            <a:endParaRPr b="1"/>
          </a:p>
        </p:txBody>
      </p:sp>
      <p:pic>
        <p:nvPicPr>
          <p:cNvPr id="183" name="Google Shape;183;p18"/>
          <p:cNvPicPr preferRelativeResize="0"/>
          <p:nvPr/>
        </p:nvPicPr>
        <p:blipFill rotWithShape="1">
          <a:blip r:embed="rId3">
            <a:alphaModFix/>
          </a:blip>
          <a:srcRect b="0" l="0" r="0" t="0"/>
          <a:stretch/>
        </p:blipFill>
        <p:spPr>
          <a:xfrm>
            <a:off x="9347200" y="320781"/>
            <a:ext cx="2223859" cy="1369907"/>
          </a:xfrm>
          <a:prstGeom prst="rect">
            <a:avLst/>
          </a:prstGeom>
          <a:noFill/>
          <a:ln>
            <a:noFill/>
          </a:ln>
        </p:spPr>
      </p:pic>
      <p:pic>
        <p:nvPicPr>
          <p:cNvPr id="184" name="Google Shape;184;p18"/>
          <p:cNvPicPr preferRelativeResize="0"/>
          <p:nvPr/>
        </p:nvPicPr>
        <p:blipFill rotWithShape="1">
          <a:blip r:embed="rId4">
            <a:alphaModFix/>
          </a:blip>
          <a:srcRect b="0" l="0" r="0" t="0"/>
          <a:stretch/>
        </p:blipFill>
        <p:spPr>
          <a:xfrm>
            <a:off x="9273209" y="6216312"/>
            <a:ext cx="2918790" cy="641688"/>
          </a:xfrm>
          <a:prstGeom prst="rect">
            <a:avLst/>
          </a:prstGeom>
          <a:noFill/>
          <a:ln>
            <a:noFill/>
          </a:ln>
        </p:spPr>
      </p:pic>
      <p:sp>
        <p:nvSpPr>
          <p:cNvPr id="185" name="Google Shape;185;p18"/>
          <p:cNvSpPr txBox="1"/>
          <p:nvPr>
            <p:ph idx="1" type="body"/>
          </p:nvPr>
        </p:nvSpPr>
        <p:spPr>
          <a:xfrm>
            <a:off x="1233054" y="1700724"/>
            <a:ext cx="10120745" cy="4353712"/>
          </a:xfrm>
          <a:prstGeom prst="rect">
            <a:avLst/>
          </a:prstGeom>
          <a:solidFill>
            <a:srgbClr val="9EBFDD"/>
          </a:solidFill>
          <a:ln cap="flat" cmpd="sng" w="12700">
            <a:solidFill>
              <a:srgbClr val="00AAE5">
                <a:alpha val="49019"/>
              </a:srgbClr>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a:solidFill>
                <a:srgbClr val="333333"/>
              </a:solidFill>
            </a:endParaRPr>
          </a:p>
          <a:p>
            <a:pPr indent="0" lvl="0" marL="0" rtl="0" algn="ctr">
              <a:lnSpc>
                <a:spcPct val="90000"/>
              </a:lnSpc>
              <a:spcBef>
                <a:spcPts val="1000"/>
              </a:spcBef>
              <a:spcAft>
                <a:spcPts val="0"/>
              </a:spcAft>
              <a:buSzPts val="2800"/>
              <a:buNone/>
            </a:pPr>
            <a:r>
              <a:t/>
            </a:r>
            <a:endParaRPr>
              <a:solidFill>
                <a:srgbClr val="333333"/>
              </a:solidFill>
            </a:endParaRPr>
          </a:p>
          <a:p>
            <a:pPr indent="0" lvl="0" marL="0" rtl="0" algn="ctr">
              <a:lnSpc>
                <a:spcPct val="90000"/>
              </a:lnSpc>
              <a:spcBef>
                <a:spcPts val="1000"/>
              </a:spcBef>
              <a:spcAft>
                <a:spcPts val="0"/>
              </a:spcAft>
              <a:buSzPts val="2800"/>
              <a:buNone/>
            </a:pPr>
            <a:r>
              <a:t/>
            </a:r>
            <a:endParaRPr>
              <a:solidFill>
                <a:srgbClr val="333333"/>
              </a:solidFill>
            </a:endParaRPr>
          </a:p>
          <a:p>
            <a:pPr indent="0" lvl="0" marL="0" rtl="0" algn="ctr">
              <a:lnSpc>
                <a:spcPct val="90000"/>
              </a:lnSpc>
              <a:spcBef>
                <a:spcPts val="1000"/>
              </a:spcBef>
              <a:spcAft>
                <a:spcPts val="0"/>
              </a:spcAft>
              <a:buSzPts val="2800"/>
              <a:buNone/>
            </a:pPr>
            <a:r>
              <a:rPr lang="en-IE">
                <a:solidFill>
                  <a:srgbClr val="333333"/>
                </a:solidFill>
              </a:rPr>
              <a:t>Sports hall or Outdoors</a:t>
            </a:r>
            <a:endParaRPr>
              <a:solidFill>
                <a:srgbClr val="3333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
          <p:cNvSpPr txBox="1"/>
          <p:nvPr>
            <p:ph type="title"/>
          </p:nvPr>
        </p:nvSpPr>
        <p:spPr>
          <a:xfrm>
            <a:off x="838200" y="288558"/>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IE"/>
              <a:t>Inclusive Practice: Mark</a:t>
            </a:r>
            <a:endParaRPr b="1"/>
          </a:p>
        </p:txBody>
      </p:sp>
      <p:pic>
        <p:nvPicPr>
          <p:cNvPr id="192" name="Google Shape;192;p3"/>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193" name="Google Shape;193;p3"/>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sp>
        <p:nvSpPr>
          <p:cNvPr id="194" name="Google Shape;194;p3"/>
          <p:cNvSpPr txBox="1"/>
          <p:nvPr>
            <p:ph idx="1" type="body"/>
          </p:nvPr>
        </p:nvSpPr>
        <p:spPr>
          <a:xfrm>
            <a:off x="838200" y="1595811"/>
            <a:ext cx="10590041" cy="4581152"/>
          </a:xfrm>
          <a:prstGeom prst="rect">
            <a:avLst/>
          </a:prstGeom>
          <a:solidFill>
            <a:srgbClr val="9EBFDD"/>
          </a:solidFill>
          <a:ln>
            <a:noFill/>
          </a:ln>
        </p:spPr>
        <p:txBody>
          <a:bodyPr anchorCtr="0" anchor="t" bIns="45700" lIns="91425" spcFirstLastPara="1" rIns="91425" wrap="square" tIns="45700">
            <a:normAutofit/>
          </a:bodyPr>
          <a:lstStyle/>
          <a:p>
            <a:pPr indent="-77470" lvl="0" marL="228600" rtl="0" algn="l">
              <a:lnSpc>
                <a:spcPct val="80000"/>
              </a:lnSpc>
              <a:spcBef>
                <a:spcPts val="1000"/>
              </a:spcBef>
              <a:spcAft>
                <a:spcPts val="0"/>
              </a:spcAft>
              <a:buSzPts val="2380"/>
              <a:buNone/>
            </a:pPr>
            <a:r>
              <a:rPr b="1" lang="en-IE" sz="1800"/>
              <a:t>Now can you focus on the ‘Example of inclusive practice’ illustrating Mark’s  engagement?</a:t>
            </a:r>
            <a:endParaRPr b="1" sz="1800"/>
          </a:p>
          <a:p>
            <a:pPr indent="-77470" lvl="0" marL="228600" rtl="0" algn="l">
              <a:lnSpc>
                <a:spcPct val="80000"/>
              </a:lnSpc>
              <a:spcBef>
                <a:spcPts val="1000"/>
              </a:spcBef>
              <a:spcAft>
                <a:spcPts val="0"/>
              </a:spcAft>
              <a:buSzPts val="2380"/>
              <a:buNone/>
            </a:pPr>
            <a:r>
              <a:rPr b="1" lang="en-IE" sz="1800"/>
              <a:t>Are Engagement/Representation/Action and Expression evident in this example?</a:t>
            </a:r>
            <a:endParaRPr b="1" sz="1800"/>
          </a:p>
        </p:txBody>
      </p:sp>
      <p:sp>
        <p:nvSpPr>
          <p:cNvPr id="195" name="Google Shape;195;p3"/>
          <p:cNvSpPr txBox="1"/>
          <p:nvPr/>
        </p:nvSpPr>
        <p:spPr>
          <a:xfrm>
            <a:off x="1187777" y="2601798"/>
            <a:ext cx="10166023" cy="32932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IE" sz="1600" u="none" cap="none" strike="noStrike">
                <a:solidFill>
                  <a:srgbClr val="000000"/>
                </a:solidFill>
                <a:latin typeface="Calibri"/>
                <a:ea typeface="Calibri"/>
                <a:cs typeface="Calibri"/>
                <a:sym typeface="Calibri"/>
              </a:rPr>
              <a:t>Child with physical disability: spina bifida</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IE" sz="1600" u="none" cap="none" strike="noStrike">
                <a:solidFill>
                  <a:srgbClr val="000000"/>
                </a:solidFill>
                <a:latin typeface="Calibri"/>
                <a:ea typeface="Calibri"/>
                <a:cs typeface="Calibri"/>
                <a:sym typeface="Calibri"/>
              </a:rPr>
              <a:t>Mark </a:t>
            </a:r>
            <a:r>
              <a:rPr b="0" i="0" lang="en-IE" sz="1600" u="none" cap="none" strike="noStrike">
                <a:solidFill>
                  <a:srgbClr val="000000"/>
                </a:solidFill>
                <a:latin typeface="Calibri"/>
                <a:ea typeface="Calibri"/>
                <a:cs typeface="Calibri"/>
                <a:sym typeface="Calibri"/>
              </a:rPr>
              <a:t>is playing </a:t>
            </a:r>
            <a:r>
              <a:rPr b="1" i="0" lang="en-IE" sz="1600" u="none" cap="none" strike="noStrike">
                <a:solidFill>
                  <a:srgbClr val="000000"/>
                </a:solidFill>
                <a:latin typeface="Calibri"/>
                <a:ea typeface="Calibri"/>
                <a:cs typeface="Calibri"/>
                <a:sym typeface="Calibri"/>
              </a:rPr>
              <a:t>games </a:t>
            </a:r>
            <a:r>
              <a:rPr b="0" i="0" lang="en-IE" sz="1600" u="none" cap="none" strike="noStrike">
                <a:solidFill>
                  <a:srgbClr val="000000"/>
                </a:solidFill>
                <a:latin typeface="Calibri"/>
                <a:ea typeface="Calibri"/>
                <a:cs typeface="Calibri"/>
                <a:sym typeface="Calibri"/>
              </a:rPr>
              <a:t>(‘Magic’ and ‘Trucks and Trailers’) with his classmates. Firstly, they run around the play area changing direction frequently prompted by the teacher. Mark manoeuvres the chair expertly. When the teacher calls out ‘</a:t>
            </a:r>
            <a:r>
              <a:rPr b="1" i="1" lang="en-IE" sz="1600" u="none" cap="none" strike="noStrike">
                <a:solidFill>
                  <a:srgbClr val="000000"/>
                </a:solidFill>
                <a:latin typeface="Calibri"/>
                <a:ea typeface="Calibri"/>
                <a:cs typeface="Calibri"/>
                <a:sym typeface="Calibri"/>
              </a:rPr>
              <a:t>magic</a:t>
            </a:r>
            <a:r>
              <a:rPr b="0" i="0" lang="en-IE" sz="1600" u="none" cap="none" strike="noStrike">
                <a:solidFill>
                  <a:srgbClr val="000000"/>
                </a:solidFill>
                <a:latin typeface="Calibri"/>
                <a:ea typeface="Calibri"/>
                <a:cs typeface="Calibri"/>
                <a:sym typeface="Calibri"/>
              </a:rPr>
              <a:t>’ objects the children have to</a:t>
            </a:r>
            <a:r>
              <a:rPr b="0" i="1" lang="en-IE" sz="1600" u="none" cap="none" strike="noStrike">
                <a:solidFill>
                  <a:srgbClr val="000000"/>
                </a:solidFill>
                <a:latin typeface="Calibri"/>
                <a:ea typeface="Calibri"/>
                <a:cs typeface="Calibri"/>
                <a:sym typeface="Calibri"/>
              </a:rPr>
              <a:t> pause</a:t>
            </a:r>
            <a:r>
              <a:rPr b="0" i="0" lang="en-IE" sz="1600" u="none" cap="none" strike="noStrike">
                <a:solidFill>
                  <a:srgbClr val="000000"/>
                </a:solidFill>
                <a:latin typeface="Calibri"/>
                <a:ea typeface="Calibri"/>
                <a:cs typeface="Calibri"/>
                <a:sym typeface="Calibri"/>
              </a:rPr>
              <a:t> and mime the use of the ‘magic object’.  Each ‘object’ can be mimed by Mark using his hands e.g. flying a kite, digging with a shovel, twisting a skipping rope, flying like an aeroplane.</a:t>
            </a:r>
            <a:endParaRPr/>
          </a:p>
          <a:p>
            <a:pPr indent="0" lvl="0" marL="0" marR="0" rtl="0" algn="l">
              <a:lnSpc>
                <a:spcPct val="100000"/>
              </a:lnSpc>
              <a:spcBef>
                <a:spcPts val="0"/>
              </a:spcBef>
              <a:spcAft>
                <a:spcPts val="0"/>
              </a:spcAft>
              <a:buNone/>
            </a:pPr>
            <a:r>
              <a:rPr b="0" i="0" lang="en-IE" sz="1600" u="none" cap="none" strike="noStrike">
                <a:solidFill>
                  <a:srgbClr val="000000"/>
                </a:solidFill>
                <a:latin typeface="Calibri"/>
                <a:ea typeface="Calibri"/>
                <a:cs typeface="Calibri"/>
                <a:sym typeface="Calibri"/>
              </a:rPr>
              <a:t>Next the teacher explains that the children will play </a:t>
            </a:r>
            <a:r>
              <a:rPr b="1" i="1" lang="en-IE" sz="1600" u="none" cap="none" strike="noStrike">
                <a:solidFill>
                  <a:srgbClr val="000000"/>
                </a:solidFill>
                <a:latin typeface="Calibri"/>
                <a:ea typeface="Calibri"/>
                <a:cs typeface="Calibri"/>
                <a:sym typeface="Calibri"/>
              </a:rPr>
              <a:t>‘trucks and trailers’</a:t>
            </a:r>
            <a:r>
              <a:rPr b="0" i="0" lang="en-IE" sz="1600" u="none" cap="none" strike="noStrike">
                <a:solidFill>
                  <a:srgbClr val="000000"/>
                </a:solidFill>
                <a:latin typeface="Calibri"/>
                <a:ea typeface="Calibri"/>
                <a:cs typeface="Calibri"/>
                <a:sym typeface="Calibri"/>
              </a:rPr>
              <a:t>. In pairs all children collect a large ball, beanbag or small ball from buckets placed at four points outside the space. Mark asks if he can collect the ball first to ensure that he can reach the ball at the top of the bucket. Each pair stands one behind the other, so Anna (Mark’s partner) stands behind him. Then they move haphazardly around the space, each pair staying close. The teacher provides a signal (percussion) which means that one child throws the ball or beanbag to his/her partner (a throwing skill) 3 times on hearing the signal.  Anna and Mark pause and practise this throwing activity varying the distance of the throw. They then run on with Mark leading.</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9"/>
          <p:cNvSpPr txBox="1"/>
          <p:nvPr>
            <p:ph type="title"/>
          </p:nvPr>
        </p:nvSpPr>
        <p:spPr>
          <a:xfrm>
            <a:off x="838200" y="365125"/>
            <a:ext cx="7984067"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Mark’s Activities </a:t>
            </a:r>
            <a:endParaRPr b="1"/>
          </a:p>
        </p:txBody>
      </p:sp>
      <p:pic>
        <p:nvPicPr>
          <p:cNvPr id="202" name="Google Shape;202;p19"/>
          <p:cNvPicPr preferRelativeResize="0"/>
          <p:nvPr/>
        </p:nvPicPr>
        <p:blipFill rotWithShape="1">
          <a:blip r:embed="rId3">
            <a:alphaModFix/>
          </a:blip>
          <a:srcRect b="0" l="0" r="0" t="0"/>
          <a:stretch/>
        </p:blipFill>
        <p:spPr>
          <a:xfrm>
            <a:off x="9347200" y="320781"/>
            <a:ext cx="2223859" cy="1369907"/>
          </a:xfrm>
          <a:prstGeom prst="rect">
            <a:avLst/>
          </a:prstGeom>
          <a:noFill/>
          <a:ln>
            <a:noFill/>
          </a:ln>
        </p:spPr>
      </p:pic>
      <p:pic>
        <p:nvPicPr>
          <p:cNvPr id="203" name="Google Shape;203;p19"/>
          <p:cNvPicPr preferRelativeResize="0"/>
          <p:nvPr/>
        </p:nvPicPr>
        <p:blipFill rotWithShape="1">
          <a:blip r:embed="rId4">
            <a:alphaModFix/>
          </a:blip>
          <a:srcRect b="0" l="0" r="0" t="0"/>
          <a:stretch/>
        </p:blipFill>
        <p:spPr>
          <a:xfrm>
            <a:off x="9273209" y="6216312"/>
            <a:ext cx="2918790" cy="641688"/>
          </a:xfrm>
          <a:prstGeom prst="rect">
            <a:avLst/>
          </a:prstGeom>
          <a:noFill/>
          <a:ln>
            <a:noFill/>
          </a:ln>
        </p:spPr>
      </p:pic>
      <p:sp>
        <p:nvSpPr>
          <p:cNvPr id="204" name="Google Shape;204;p19"/>
          <p:cNvSpPr txBox="1"/>
          <p:nvPr>
            <p:ph idx="1" type="body"/>
          </p:nvPr>
        </p:nvSpPr>
        <p:spPr>
          <a:xfrm>
            <a:off x="453699" y="1628252"/>
            <a:ext cx="5532322" cy="4588059"/>
          </a:xfrm>
          <a:prstGeom prst="rect">
            <a:avLst/>
          </a:prstGeom>
          <a:solidFill>
            <a:srgbClr val="9EBFDD"/>
          </a:solidFill>
          <a:ln cap="flat" cmpd="sng" w="12700">
            <a:solidFill>
              <a:srgbClr val="00AAE5">
                <a:alpha val="49019"/>
              </a:srgbClr>
            </a:solidFill>
            <a:prstDash val="solid"/>
            <a:miter lim="800000"/>
            <a:headEnd len="sm" w="sm" type="none"/>
            <a:tailEnd len="sm" w="sm" type="none"/>
          </a:ln>
        </p:spPr>
        <p:txBody>
          <a:bodyPr anchorCtr="0" anchor="t" bIns="45700" lIns="91425" spcFirstLastPara="1" rIns="91425" wrap="square" tIns="45700">
            <a:normAutofit lnSpcReduction="10000"/>
          </a:bodyPr>
          <a:lstStyle/>
          <a:p>
            <a:pPr indent="0" lvl="0" marL="0" rtl="0" algn="l">
              <a:lnSpc>
                <a:spcPct val="70000"/>
              </a:lnSpc>
              <a:spcBef>
                <a:spcPts val="1000"/>
              </a:spcBef>
              <a:spcAft>
                <a:spcPts val="0"/>
              </a:spcAft>
              <a:buClr>
                <a:srgbClr val="333333"/>
              </a:buClr>
              <a:buSzPts val="2678"/>
              <a:buNone/>
            </a:pPr>
            <a:r>
              <a:t/>
            </a:r>
            <a:endParaRPr b="1" sz="1800">
              <a:solidFill>
                <a:srgbClr val="333333"/>
              </a:solidFill>
            </a:endParaRPr>
          </a:p>
          <a:p>
            <a:pPr indent="0" lvl="0" marL="0" rtl="0" algn="l">
              <a:lnSpc>
                <a:spcPct val="110000"/>
              </a:lnSpc>
              <a:spcBef>
                <a:spcPts val="1000"/>
              </a:spcBef>
              <a:spcAft>
                <a:spcPts val="0"/>
              </a:spcAft>
              <a:buClr>
                <a:srgbClr val="333333"/>
              </a:buClr>
              <a:buSzPts val="2678"/>
              <a:buNone/>
            </a:pPr>
            <a:r>
              <a:rPr b="1" lang="en-IE" sz="1800" u="sng">
                <a:solidFill>
                  <a:srgbClr val="333333"/>
                </a:solidFill>
              </a:rPr>
              <a:t>Activity 1</a:t>
            </a:r>
            <a:endParaRPr/>
          </a:p>
          <a:p>
            <a:pPr indent="0" lvl="0" marL="0" rtl="0" algn="l">
              <a:lnSpc>
                <a:spcPct val="110000"/>
              </a:lnSpc>
              <a:spcBef>
                <a:spcPts val="1000"/>
              </a:spcBef>
              <a:spcAft>
                <a:spcPts val="0"/>
              </a:spcAft>
              <a:buClr>
                <a:srgbClr val="333333"/>
              </a:buClr>
              <a:buSzPts val="2678"/>
              <a:buNone/>
            </a:pPr>
            <a:r>
              <a:rPr lang="en-IE" sz="1800">
                <a:solidFill>
                  <a:srgbClr val="333333"/>
                </a:solidFill>
              </a:rPr>
              <a:t>Play ‘Magic’: development of locomotor/body management skills where activities focus on sharing a space while (a) listening and responding independently/individually (b) moving the upper body.</a:t>
            </a:r>
            <a:endParaRPr/>
          </a:p>
          <a:p>
            <a:pPr indent="0" lvl="0" marL="0" rtl="0" algn="l">
              <a:lnSpc>
                <a:spcPct val="110000"/>
              </a:lnSpc>
              <a:spcBef>
                <a:spcPts val="1000"/>
              </a:spcBef>
              <a:spcAft>
                <a:spcPts val="0"/>
              </a:spcAft>
              <a:buClr>
                <a:srgbClr val="333333"/>
              </a:buClr>
              <a:buSzPts val="2678"/>
              <a:buNone/>
            </a:pPr>
            <a:r>
              <a:rPr b="1" lang="en-IE" sz="1800" u="sng">
                <a:solidFill>
                  <a:srgbClr val="333333"/>
                </a:solidFill>
              </a:rPr>
              <a:t>Activity 2</a:t>
            </a:r>
            <a:endParaRPr b="1" sz="1800" u="sng">
              <a:solidFill>
                <a:srgbClr val="333333"/>
              </a:solidFill>
            </a:endParaRPr>
          </a:p>
          <a:p>
            <a:pPr indent="0" lvl="0" marL="0" rtl="0" algn="l">
              <a:lnSpc>
                <a:spcPct val="110000"/>
              </a:lnSpc>
              <a:spcBef>
                <a:spcPts val="1000"/>
              </a:spcBef>
              <a:spcAft>
                <a:spcPts val="0"/>
              </a:spcAft>
              <a:buClr>
                <a:srgbClr val="333333"/>
              </a:buClr>
              <a:buSzPts val="2678"/>
              <a:buNone/>
            </a:pPr>
            <a:r>
              <a:rPr lang="en-IE" sz="1800">
                <a:solidFill>
                  <a:srgbClr val="333333"/>
                </a:solidFill>
              </a:rPr>
              <a:t>Play </a:t>
            </a:r>
            <a:r>
              <a:rPr b="1" lang="en-IE" sz="1800">
                <a:solidFill>
                  <a:srgbClr val="333333"/>
                </a:solidFill>
              </a:rPr>
              <a:t>‘Trucks and trailers’: </a:t>
            </a:r>
            <a:r>
              <a:rPr lang="en-IE" sz="1800">
                <a:solidFill>
                  <a:srgbClr val="333333"/>
                </a:solidFill>
              </a:rPr>
              <a:t>activities focus on  (a) locomotor/object control skills: running/wheeling, dodging, throwing and catching; (b) working cooperatively in pairs while sharing space with the whole group.</a:t>
            </a:r>
            <a:endParaRPr/>
          </a:p>
          <a:p>
            <a:pPr indent="0" lvl="0" marL="0" rtl="0" algn="l">
              <a:lnSpc>
                <a:spcPct val="110000"/>
              </a:lnSpc>
              <a:spcBef>
                <a:spcPts val="1000"/>
              </a:spcBef>
              <a:spcAft>
                <a:spcPts val="0"/>
              </a:spcAft>
              <a:buClr>
                <a:srgbClr val="333333"/>
              </a:buClr>
              <a:buSzPts val="2678"/>
              <a:buNone/>
            </a:pPr>
            <a:r>
              <a:rPr b="1" lang="en-IE" sz="1800">
                <a:solidFill>
                  <a:srgbClr val="333333"/>
                </a:solidFill>
              </a:rPr>
              <a:t>Equipment: </a:t>
            </a:r>
            <a:r>
              <a:rPr lang="en-IE" sz="1800">
                <a:solidFill>
                  <a:srgbClr val="333333"/>
                </a:solidFill>
              </a:rPr>
              <a:t>buckets/containers; beanbags and balls; percussion instrument/whistle</a:t>
            </a:r>
            <a:endParaRPr/>
          </a:p>
        </p:txBody>
      </p:sp>
      <p:pic>
        <p:nvPicPr>
          <p:cNvPr descr="https://www.dippe.lu/wp-content/uploads/2020/11/iStock-1281045665.jpg" id="205" name="Google Shape;205;p19"/>
          <p:cNvPicPr preferRelativeResize="0"/>
          <p:nvPr/>
        </p:nvPicPr>
        <p:blipFill rotWithShape="1">
          <a:blip r:embed="rId5">
            <a:alphaModFix/>
          </a:blip>
          <a:srcRect b="0" l="0" r="0" t="0"/>
          <a:stretch/>
        </p:blipFill>
        <p:spPr>
          <a:xfrm>
            <a:off x="6397832" y="1628253"/>
            <a:ext cx="4588059" cy="45880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7"/>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IE"/>
              <a:t>Inclusive Practice: Maria</a:t>
            </a:r>
            <a:endParaRPr b="1"/>
          </a:p>
        </p:txBody>
      </p:sp>
      <p:pic>
        <p:nvPicPr>
          <p:cNvPr id="212" name="Google Shape;212;p17"/>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213" name="Google Shape;213;p17"/>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sp>
        <p:nvSpPr>
          <p:cNvPr id="214" name="Google Shape;214;p17"/>
          <p:cNvSpPr txBox="1"/>
          <p:nvPr>
            <p:ph idx="1" type="body"/>
          </p:nvPr>
        </p:nvSpPr>
        <p:spPr>
          <a:xfrm>
            <a:off x="505996" y="1825624"/>
            <a:ext cx="7205130" cy="4351339"/>
          </a:xfrm>
          <a:prstGeom prst="rect">
            <a:avLst/>
          </a:prstGeom>
          <a:solidFill>
            <a:srgbClr val="9EBFDD"/>
          </a:solidFill>
          <a:ln>
            <a:noFill/>
          </a:ln>
        </p:spPr>
        <p:txBody>
          <a:bodyPr anchorCtr="0" anchor="t" bIns="45700" lIns="91425" spcFirstLastPara="1" rIns="91425" wrap="square" tIns="45700">
            <a:normAutofit fontScale="55000" lnSpcReduction="20000"/>
          </a:bodyPr>
          <a:lstStyle/>
          <a:p>
            <a:pPr indent="-77470" lvl="0" marL="228600" rtl="0" algn="l">
              <a:lnSpc>
                <a:spcPct val="80000"/>
              </a:lnSpc>
              <a:spcBef>
                <a:spcPts val="1000"/>
              </a:spcBef>
              <a:spcAft>
                <a:spcPts val="0"/>
              </a:spcAft>
              <a:buSzPct val="173090"/>
              <a:buNone/>
            </a:pPr>
            <a:r>
              <a:rPr b="1" lang="en-IE" sz="2500"/>
              <a:t>Now can you focus on the ‘Example of inclusive practice’ illustrating Maria’s  engagement?</a:t>
            </a:r>
            <a:endParaRPr/>
          </a:p>
          <a:p>
            <a:pPr indent="-77470" lvl="0" marL="228600" rtl="0" algn="l">
              <a:lnSpc>
                <a:spcPct val="80000"/>
              </a:lnSpc>
              <a:spcBef>
                <a:spcPts val="1000"/>
              </a:spcBef>
              <a:spcAft>
                <a:spcPts val="0"/>
              </a:spcAft>
              <a:buSzPct val="173090"/>
              <a:buNone/>
            </a:pPr>
            <a:r>
              <a:rPr b="1" lang="en-IE" sz="2500"/>
              <a:t>Are Engagement/Representation/Action and Expression evident in this example?</a:t>
            </a:r>
            <a:endParaRPr/>
          </a:p>
          <a:p>
            <a:pPr indent="0" lvl="0" marL="114300" rtl="0" algn="l">
              <a:lnSpc>
                <a:spcPct val="90000"/>
              </a:lnSpc>
              <a:spcBef>
                <a:spcPts val="1000"/>
              </a:spcBef>
              <a:spcAft>
                <a:spcPts val="0"/>
              </a:spcAft>
              <a:buSzPct val="136363"/>
              <a:buNone/>
            </a:pPr>
            <a:r>
              <a:rPr b="1" lang="en-IE" sz="2400"/>
              <a:t>Maria </a:t>
            </a:r>
            <a:r>
              <a:rPr lang="en-IE" sz="2400"/>
              <a:t>is included in all PE lessons and her teacher is mindful of her need at times to rest so that her functional ability on the non-affected side of her body will be more efficient as she is not fatigued. During a gymnastics programme she performs some individual balances unaided, some with minimal support but she benefits from the balance/counterbalance activities that she performs with a partner and delights in achieving these. Locomotor tasks though challenging if on a raised surface (e.g. bench) can be supported by a peer or her Teaching Assistant. Sometimes this can mean just walking beside her to enhance her confidence.</a:t>
            </a:r>
            <a:endParaRPr/>
          </a:p>
          <a:p>
            <a:pPr indent="0" lvl="0" marL="114300" rtl="0" algn="l">
              <a:lnSpc>
                <a:spcPct val="90000"/>
              </a:lnSpc>
              <a:spcBef>
                <a:spcPts val="1000"/>
              </a:spcBef>
              <a:spcAft>
                <a:spcPts val="0"/>
              </a:spcAft>
              <a:buSzPct val="136363"/>
              <a:buNone/>
            </a:pPr>
            <a:r>
              <a:rPr lang="en-IE" sz="2400"/>
              <a:t>She loves </a:t>
            </a:r>
            <a:r>
              <a:rPr b="1" lang="en-IE" sz="2400"/>
              <a:t>parachute games</a:t>
            </a:r>
            <a:r>
              <a:rPr lang="en-IE" sz="2400"/>
              <a:t> as well as </a:t>
            </a:r>
            <a:r>
              <a:rPr b="1" lang="en-IE" sz="2400"/>
              <a:t>throwing, catching and striking</a:t>
            </a:r>
            <a:r>
              <a:rPr lang="en-IE" sz="2400"/>
              <a:t> activities. Sometimes she selects a parachute game that she prefers. Her striking and throwing are undertaken using the functional side of her body. She uses a basket on her knees to collect a large ball although she can catch a small ball with one hand. Sometimes her teacher uses the ‘zonal’ approach (see resource section below) in teaching small-sided games (e.g. basketball or Olympic handball) to ensure that Maria can play more effectively as a member of a team. Her manipulation of a wheelchair allows her to partake in these games activities more effectively.</a:t>
            </a:r>
            <a:endParaRPr/>
          </a:p>
          <a:p>
            <a:pPr indent="0" lvl="0" marL="114300" rtl="0" algn="l">
              <a:lnSpc>
                <a:spcPct val="90000"/>
              </a:lnSpc>
              <a:spcBef>
                <a:spcPts val="1000"/>
              </a:spcBef>
              <a:spcAft>
                <a:spcPts val="0"/>
              </a:spcAft>
              <a:buSzPct val="136363"/>
              <a:buNone/>
            </a:pPr>
            <a:r>
              <a:rPr lang="en-IE" sz="2400"/>
              <a:t>Running activities are very good for her. However, when participating in relay races which she loves, she runs slowly relative to her peers, restricted by her gait. Her teacher modifies the distance so that she can cope better with the challenge. She can manage to pass and receive a baton using the downsweep technique. Maria chooses if she would like to be the lead or anchor runner for example.</a:t>
            </a:r>
            <a:endParaRPr/>
          </a:p>
          <a:p>
            <a:pPr indent="0" lvl="0" marL="114300" rtl="0" algn="l">
              <a:lnSpc>
                <a:spcPct val="90000"/>
              </a:lnSpc>
              <a:spcBef>
                <a:spcPts val="1000"/>
              </a:spcBef>
              <a:spcAft>
                <a:spcPts val="0"/>
              </a:spcAft>
              <a:buSzPct val="136363"/>
              <a:buNone/>
            </a:pPr>
            <a:r>
              <a:rPr lang="en-IE" sz="2400"/>
              <a:t>Regular allocation of time for the physical education programme ensures that Maria avoids deterioration in performance. Although her individualised therapy programme supports her well, her motivation to perform tasks is heightened in the physical education class due to the social interaction with her classmates.</a:t>
            </a:r>
            <a:endParaRPr/>
          </a:p>
          <a:p>
            <a:pPr indent="-77470" lvl="0" marL="228600" rtl="0" algn="l">
              <a:lnSpc>
                <a:spcPct val="80000"/>
              </a:lnSpc>
              <a:spcBef>
                <a:spcPts val="1000"/>
              </a:spcBef>
              <a:spcAft>
                <a:spcPts val="0"/>
              </a:spcAft>
              <a:buSzPct val="181818"/>
              <a:buNone/>
            </a:pPr>
            <a:r>
              <a:t/>
            </a:r>
            <a:endParaRPr sz="2380"/>
          </a:p>
        </p:txBody>
      </p:sp>
      <p:pic>
        <p:nvPicPr>
          <p:cNvPr descr="https://www.dippe.lu/wp-content/uploads/2020/11/iStock-1164871993.jpg" id="215" name="Google Shape;215;p17"/>
          <p:cNvPicPr preferRelativeResize="0"/>
          <p:nvPr/>
        </p:nvPicPr>
        <p:blipFill rotWithShape="1">
          <a:blip r:embed="rId5">
            <a:alphaModFix/>
          </a:blip>
          <a:srcRect b="0" l="0" r="0" t="0"/>
          <a:stretch/>
        </p:blipFill>
        <p:spPr>
          <a:xfrm>
            <a:off x="7711125" y="1825624"/>
            <a:ext cx="4351339" cy="43513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0"/>
          <p:cNvSpPr txBox="1"/>
          <p:nvPr>
            <p:ph type="title"/>
          </p:nvPr>
        </p:nvSpPr>
        <p:spPr>
          <a:xfrm>
            <a:off x="838200" y="365125"/>
            <a:ext cx="7984067"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Maria’s Activities </a:t>
            </a:r>
            <a:endParaRPr b="1"/>
          </a:p>
        </p:txBody>
      </p:sp>
      <p:pic>
        <p:nvPicPr>
          <p:cNvPr id="222" name="Google Shape;222;p20"/>
          <p:cNvPicPr preferRelativeResize="0"/>
          <p:nvPr/>
        </p:nvPicPr>
        <p:blipFill rotWithShape="1">
          <a:blip r:embed="rId3">
            <a:alphaModFix/>
          </a:blip>
          <a:srcRect b="0" l="0" r="0" t="0"/>
          <a:stretch/>
        </p:blipFill>
        <p:spPr>
          <a:xfrm>
            <a:off x="9347200" y="320781"/>
            <a:ext cx="2223859" cy="1369907"/>
          </a:xfrm>
          <a:prstGeom prst="rect">
            <a:avLst/>
          </a:prstGeom>
          <a:noFill/>
          <a:ln>
            <a:noFill/>
          </a:ln>
        </p:spPr>
      </p:pic>
      <p:pic>
        <p:nvPicPr>
          <p:cNvPr id="223" name="Google Shape;223;p20"/>
          <p:cNvPicPr preferRelativeResize="0"/>
          <p:nvPr/>
        </p:nvPicPr>
        <p:blipFill rotWithShape="1">
          <a:blip r:embed="rId4">
            <a:alphaModFix/>
          </a:blip>
          <a:srcRect b="0" l="0" r="0" t="0"/>
          <a:stretch/>
        </p:blipFill>
        <p:spPr>
          <a:xfrm>
            <a:off x="9273209" y="6216312"/>
            <a:ext cx="2918790" cy="641688"/>
          </a:xfrm>
          <a:prstGeom prst="rect">
            <a:avLst/>
          </a:prstGeom>
          <a:noFill/>
          <a:ln>
            <a:noFill/>
          </a:ln>
        </p:spPr>
      </p:pic>
      <p:sp>
        <p:nvSpPr>
          <p:cNvPr id="224" name="Google Shape;224;p20"/>
          <p:cNvSpPr txBox="1"/>
          <p:nvPr>
            <p:ph idx="1" type="body"/>
          </p:nvPr>
        </p:nvSpPr>
        <p:spPr>
          <a:xfrm>
            <a:off x="838200" y="1825625"/>
            <a:ext cx="10515600" cy="4351338"/>
          </a:xfrm>
          <a:prstGeom prst="rect">
            <a:avLst/>
          </a:prstGeom>
          <a:solidFill>
            <a:srgbClr val="9EBFDD"/>
          </a:solidFill>
          <a:ln cap="flat" cmpd="sng" w="12700">
            <a:solidFill>
              <a:srgbClr val="00AAE5">
                <a:alpha val="49019"/>
              </a:srgbClr>
            </a:solidFill>
            <a:prstDash val="solid"/>
            <a:miter lim="800000"/>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rgbClr val="000000"/>
              </a:buClr>
              <a:buSzPts val="1500"/>
              <a:buNone/>
            </a:pPr>
            <a:r>
              <a:rPr b="1" lang="en-IE" sz="1500">
                <a:solidFill>
                  <a:srgbClr val="000000"/>
                </a:solidFill>
                <a:latin typeface="Calibri"/>
                <a:ea typeface="Calibri"/>
                <a:cs typeface="Calibri"/>
                <a:sym typeface="Calibri"/>
              </a:rPr>
              <a:t>Warm Up</a:t>
            </a:r>
            <a:endParaRPr/>
          </a:p>
          <a:p>
            <a:pPr indent="0" lvl="0" marL="0" rtl="0" algn="l">
              <a:lnSpc>
                <a:spcPct val="90000"/>
              </a:lnSpc>
              <a:spcBef>
                <a:spcPts val="1000"/>
              </a:spcBef>
              <a:spcAft>
                <a:spcPts val="0"/>
              </a:spcAft>
              <a:buClr>
                <a:srgbClr val="000000"/>
              </a:buClr>
              <a:buSzPct val="100000"/>
              <a:buNone/>
            </a:pPr>
            <a:r>
              <a:rPr b="1" lang="en-IE" sz="5600" u="sng">
                <a:solidFill>
                  <a:srgbClr val="000000"/>
                </a:solidFill>
              </a:rPr>
              <a:t>Activity 1: A throwing, catching and striking game: Bat and Run</a:t>
            </a:r>
            <a:endParaRPr sz="5600" u="sng"/>
          </a:p>
          <a:p>
            <a:pPr indent="0" lvl="0" marL="0" rtl="0" algn="l">
              <a:lnSpc>
                <a:spcPct val="170000"/>
              </a:lnSpc>
              <a:spcBef>
                <a:spcPts val="1000"/>
              </a:spcBef>
              <a:spcAft>
                <a:spcPts val="0"/>
              </a:spcAft>
              <a:buClr>
                <a:srgbClr val="000000"/>
              </a:buClr>
              <a:buSzPct val="100000"/>
              <a:buNone/>
            </a:pPr>
            <a:r>
              <a:rPr i="1" lang="en-IE" sz="5600">
                <a:solidFill>
                  <a:srgbClr val="000000"/>
                </a:solidFill>
              </a:rPr>
              <a:t>Maria plays a game of 3v1 ‘Bat and Run’. </a:t>
            </a:r>
            <a:r>
              <a:rPr lang="en-IE" sz="5600">
                <a:solidFill>
                  <a:srgbClr val="000000"/>
                </a:solidFill>
              </a:rPr>
              <a:t>Maria bats three tennis ball in succession from  base 1. The other 3 children try to retrieve the three balls and return them to a bucket while Maria is moving from base 1 to base 2 (5-10 metres apart). How many ‘runs’ can Maria achieve? She can choose to use her walking aid or her wheelchair to help her achieve the most ‘runs’. She can choose to bat standing or sitting in the wheelchair. Maria then takes her turn on the team of 3 who is retrieving the balls (struck by the next child). She can catch and throw the tennis ball  as part of the team of 3 as they try to get all of the balls back to the bucket.</a:t>
            </a:r>
            <a:endParaRPr sz="5600">
              <a:solidFill>
                <a:srgbClr val="000000"/>
              </a:solidFill>
            </a:endParaRPr>
          </a:p>
          <a:p>
            <a:pPr indent="0" lvl="0" marL="0" rtl="0" algn="l">
              <a:lnSpc>
                <a:spcPct val="90000"/>
              </a:lnSpc>
              <a:spcBef>
                <a:spcPts val="1000"/>
              </a:spcBef>
              <a:spcAft>
                <a:spcPts val="0"/>
              </a:spcAft>
              <a:buClr>
                <a:srgbClr val="000000"/>
              </a:buClr>
              <a:buSzPct val="100000"/>
              <a:buNone/>
            </a:pPr>
            <a:r>
              <a:rPr b="1" lang="en-IE" sz="5600" u="sng">
                <a:solidFill>
                  <a:srgbClr val="000000"/>
                </a:solidFill>
              </a:rPr>
              <a:t>Activity 2: Striking Challenge</a:t>
            </a:r>
            <a:endParaRPr sz="5600" u="sng"/>
          </a:p>
          <a:p>
            <a:pPr indent="0" lvl="0" marL="0" rtl="0" algn="l">
              <a:lnSpc>
                <a:spcPct val="90000"/>
              </a:lnSpc>
              <a:spcBef>
                <a:spcPts val="1000"/>
              </a:spcBef>
              <a:spcAft>
                <a:spcPts val="0"/>
              </a:spcAft>
              <a:buClr>
                <a:srgbClr val="000000"/>
              </a:buClr>
              <a:buSzPct val="100000"/>
              <a:buNone/>
            </a:pPr>
            <a:r>
              <a:rPr lang="en-IE" sz="5600">
                <a:solidFill>
                  <a:srgbClr val="000000"/>
                </a:solidFill>
              </a:rPr>
              <a:t>Maria begins by practising striking a ball with a bat off the wall. She tries out three different challenges</a:t>
            </a:r>
            <a:endParaRPr sz="5600"/>
          </a:p>
          <a:p>
            <a:pPr indent="0" lvl="0" marL="0" rtl="0" algn="l">
              <a:lnSpc>
                <a:spcPct val="170000"/>
              </a:lnSpc>
              <a:spcBef>
                <a:spcPts val="1000"/>
              </a:spcBef>
              <a:spcAft>
                <a:spcPts val="0"/>
              </a:spcAft>
              <a:buClr>
                <a:srgbClr val="000000"/>
              </a:buClr>
              <a:buSzPct val="100000"/>
              <a:buNone/>
            </a:pPr>
            <a:r>
              <a:rPr lang="en-IE" sz="5600">
                <a:solidFill>
                  <a:srgbClr val="000000"/>
                </a:solidFill>
              </a:rPr>
              <a:t>(i) Strike the ball off the wall letting it bounce before returning it</a:t>
            </a:r>
            <a:endParaRPr sz="5600"/>
          </a:p>
          <a:p>
            <a:pPr indent="0" lvl="0" marL="0" rtl="0" algn="l">
              <a:lnSpc>
                <a:spcPct val="170000"/>
              </a:lnSpc>
              <a:spcBef>
                <a:spcPts val="1000"/>
              </a:spcBef>
              <a:spcAft>
                <a:spcPts val="0"/>
              </a:spcAft>
              <a:buClr>
                <a:srgbClr val="000000"/>
              </a:buClr>
              <a:buSzPct val="100000"/>
              <a:buNone/>
            </a:pPr>
            <a:r>
              <a:rPr lang="en-IE" sz="5600">
                <a:solidFill>
                  <a:srgbClr val="000000"/>
                </a:solidFill>
              </a:rPr>
              <a:t>(ii) Strike the ball off the wall without letting it bounce</a:t>
            </a:r>
            <a:endParaRPr sz="5600"/>
          </a:p>
          <a:p>
            <a:pPr indent="0" lvl="0" marL="0" rtl="0" algn="l">
              <a:lnSpc>
                <a:spcPct val="170000"/>
              </a:lnSpc>
              <a:spcBef>
                <a:spcPts val="1000"/>
              </a:spcBef>
              <a:spcAft>
                <a:spcPts val="0"/>
              </a:spcAft>
              <a:buClr>
                <a:srgbClr val="000000"/>
              </a:buClr>
              <a:buSzPct val="100000"/>
              <a:buNone/>
            </a:pPr>
            <a:r>
              <a:rPr lang="en-IE" sz="5600">
                <a:solidFill>
                  <a:srgbClr val="000000"/>
                </a:solidFill>
              </a:rPr>
              <a:t>(iii) Free play with a ball off the wall: can Maria keep a rally going for 2, then 3 consecutive shots…building on this?</a:t>
            </a:r>
            <a:endParaRPr sz="5600"/>
          </a:p>
          <a:p>
            <a:pPr indent="0" lvl="0" marL="0" rtl="0" algn="l">
              <a:lnSpc>
                <a:spcPct val="90000"/>
              </a:lnSpc>
              <a:spcBef>
                <a:spcPts val="1000"/>
              </a:spcBef>
              <a:spcAft>
                <a:spcPts val="0"/>
              </a:spcAft>
              <a:buClr>
                <a:srgbClr val="000000"/>
              </a:buClr>
              <a:buSzPct val="100000"/>
              <a:buNone/>
            </a:pPr>
            <a:r>
              <a:t/>
            </a:r>
            <a:endParaRPr b="1" sz="6000">
              <a:solidFill>
                <a:srgbClr val="000000"/>
              </a:solidFill>
            </a:endParaRPr>
          </a:p>
          <a:p>
            <a:pPr indent="0" lvl="0" marL="0" rtl="0" algn="l">
              <a:lnSpc>
                <a:spcPct val="90000"/>
              </a:lnSpc>
              <a:spcBef>
                <a:spcPts val="1000"/>
              </a:spcBef>
              <a:spcAft>
                <a:spcPts val="0"/>
              </a:spcAft>
              <a:buClr>
                <a:srgbClr val="000000"/>
              </a:buClr>
              <a:buSzPts val="1500"/>
              <a:buNone/>
            </a:pPr>
            <a:r>
              <a:t/>
            </a:r>
            <a:endParaRPr b="1" sz="1500">
              <a:solidFill>
                <a:srgbClr val="000000"/>
              </a:solidFill>
            </a:endParaRPr>
          </a:p>
          <a:p>
            <a:pPr indent="0" lvl="0" marL="0" rtl="0" algn="l">
              <a:lnSpc>
                <a:spcPct val="90000"/>
              </a:lnSpc>
              <a:spcBef>
                <a:spcPts val="1000"/>
              </a:spcBef>
              <a:spcAft>
                <a:spcPts val="0"/>
              </a:spcAft>
              <a:buClr>
                <a:srgbClr val="000000"/>
              </a:buClr>
              <a:buSzPts val="1500"/>
              <a:buNone/>
            </a:pPr>
            <a:r>
              <a:t/>
            </a:r>
            <a:endParaRPr b="1" sz="15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ts val="1500"/>
              <a:buNone/>
            </a:pPr>
            <a:r>
              <a:t/>
            </a:r>
            <a:endParaRPr b="1" sz="1500">
              <a:solidFill>
                <a:srgbClr val="000000"/>
              </a:solidFill>
            </a:endParaRPr>
          </a:p>
          <a:p>
            <a:pPr indent="0" lvl="0" marL="0" rtl="0" algn="l">
              <a:lnSpc>
                <a:spcPct val="90000"/>
              </a:lnSpc>
              <a:spcBef>
                <a:spcPts val="1000"/>
              </a:spcBef>
              <a:spcAft>
                <a:spcPts val="0"/>
              </a:spcAft>
              <a:buClr>
                <a:srgbClr val="000000"/>
              </a:buClr>
              <a:buSzPts val="1500"/>
              <a:buNone/>
            </a:pPr>
            <a:r>
              <a:t/>
            </a:r>
            <a:endParaRPr b="1" sz="15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ts val="1500"/>
              <a:buNone/>
            </a:pPr>
            <a:r>
              <a:t/>
            </a:r>
            <a:endParaRPr b="1" sz="1500">
              <a:solidFill>
                <a:srgbClr val="000000"/>
              </a:solidFill>
            </a:endParaRPr>
          </a:p>
          <a:p>
            <a:pPr indent="0" lvl="0" marL="0" rtl="0" algn="l">
              <a:lnSpc>
                <a:spcPct val="90000"/>
              </a:lnSpc>
              <a:spcBef>
                <a:spcPts val="1000"/>
              </a:spcBef>
              <a:spcAft>
                <a:spcPts val="0"/>
              </a:spcAft>
              <a:buClr>
                <a:srgbClr val="000000"/>
              </a:buClr>
              <a:buSzPts val="1500"/>
              <a:buNone/>
            </a:pPr>
            <a:r>
              <a:t/>
            </a:r>
            <a:endParaRPr b="1" sz="15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ts val="1500"/>
              <a:buNone/>
            </a:pPr>
            <a:r>
              <a:t/>
            </a:r>
            <a:endParaRPr b="1" sz="1500">
              <a:solidFill>
                <a:srgbClr val="000000"/>
              </a:solidFill>
            </a:endParaRPr>
          </a:p>
          <a:p>
            <a:pPr indent="0" lvl="0" marL="0" rtl="0" algn="l">
              <a:lnSpc>
                <a:spcPct val="90000"/>
              </a:lnSpc>
              <a:spcBef>
                <a:spcPts val="1000"/>
              </a:spcBef>
              <a:spcAft>
                <a:spcPts val="0"/>
              </a:spcAft>
              <a:buClr>
                <a:srgbClr val="000000"/>
              </a:buClr>
              <a:buSzPts val="1500"/>
              <a:buNone/>
            </a:pPr>
            <a:r>
              <a:t/>
            </a:r>
            <a:endParaRPr b="1" sz="15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ts val="1500"/>
              <a:buNone/>
            </a:pPr>
            <a:r>
              <a:rPr b="1" lang="en-IE" sz="1500">
                <a:solidFill>
                  <a:srgbClr val="000000"/>
                </a:solidFill>
                <a:latin typeface="Calibri"/>
                <a:ea typeface="Calibri"/>
                <a:cs typeface="Calibri"/>
                <a:sym typeface="Calibri"/>
              </a:rPr>
              <a:t>Cool Down</a:t>
            </a:r>
            <a:endParaRPr/>
          </a:p>
          <a:p>
            <a:pPr indent="0" lvl="0" marL="0" rtl="0" algn="l">
              <a:lnSpc>
                <a:spcPct val="90000"/>
              </a:lnSpc>
              <a:spcBef>
                <a:spcPts val="1000"/>
              </a:spcBef>
              <a:spcAft>
                <a:spcPts val="0"/>
              </a:spcAft>
              <a:buClr>
                <a:schemeClr val="dk1"/>
              </a:buClr>
              <a:buSzPts val="2800"/>
              <a:buNone/>
            </a:pPr>
            <a:r>
              <a:t/>
            </a:r>
            <a:endParaRPr>
              <a:solidFill>
                <a:srgbClr val="33333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ph type="title"/>
          </p:nvPr>
        </p:nvSpPr>
        <p:spPr>
          <a:xfrm>
            <a:off x="838200" y="365125"/>
            <a:ext cx="7984067"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Sharing Solutions and Strategies</a:t>
            </a:r>
            <a:endParaRPr b="1"/>
          </a:p>
        </p:txBody>
      </p:sp>
      <p:pic>
        <p:nvPicPr>
          <p:cNvPr id="231" name="Google Shape;231;p21"/>
          <p:cNvPicPr preferRelativeResize="0"/>
          <p:nvPr/>
        </p:nvPicPr>
        <p:blipFill rotWithShape="1">
          <a:blip r:embed="rId3">
            <a:alphaModFix/>
          </a:blip>
          <a:srcRect b="0" l="0" r="0" t="0"/>
          <a:stretch/>
        </p:blipFill>
        <p:spPr>
          <a:xfrm>
            <a:off x="9347200" y="320781"/>
            <a:ext cx="2223859" cy="1369907"/>
          </a:xfrm>
          <a:prstGeom prst="rect">
            <a:avLst/>
          </a:prstGeom>
          <a:noFill/>
          <a:ln>
            <a:noFill/>
          </a:ln>
        </p:spPr>
      </p:pic>
      <p:pic>
        <p:nvPicPr>
          <p:cNvPr id="232" name="Google Shape;232;p21"/>
          <p:cNvPicPr preferRelativeResize="0"/>
          <p:nvPr/>
        </p:nvPicPr>
        <p:blipFill rotWithShape="1">
          <a:blip r:embed="rId4">
            <a:alphaModFix/>
          </a:blip>
          <a:srcRect b="0" l="0" r="0" t="0"/>
          <a:stretch/>
        </p:blipFill>
        <p:spPr>
          <a:xfrm>
            <a:off x="9273209" y="6216312"/>
            <a:ext cx="2918790" cy="641688"/>
          </a:xfrm>
          <a:prstGeom prst="rect">
            <a:avLst/>
          </a:prstGeom>
          <a:noFill/>
          <a:ln>
            <a:noFill/>
          </a:ln>
        </p:spPr>
      </p:pic>
      <p:sp>
        <p:nvSpPr>
          <p:cNvPr id="233" name="Google Shape;233;p21"/>
          <p:cNvSpPr txBox="1"/>
          <p:nvPr>
            <p:ph idx="1" type="body"/>
          </p:nvPr>
        </p:nvSpPr>
        <p:spPr>
          <a:xfrm>
            <a:off x="838200" y="1825625"/>
            <a:ext cx="10515600" cy="4351338"/>
          </a:xfrm>
          <a:prstGeom prst="rect">
            <a:avLst/>
          </a:prstGeom>
          <a:solidFill>
            <a:srgbClr val="9EBFDD"/>
          </a:solidFill>
          <a:ln cap="flat" cmpd="sng" w="12700">
            <a:solidFill>
              <a:srgbClr val="00AAE5">
                <a:alpha val="49019"/>
              </a:srgbClr>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33333"/>
              </a:buClr>
              <a:buSzPts val="2800"/>
              <a:buNone/>
            </a:pPr>
            <a:r>
              <a:t/>
            </a:r>
            <a:endParaRPr>
              <a:solidFill>
                <a:srgbClr val="333333"/>
              </a:solidFill>
              <a:latin typeface="Calibri"/>
              <a:ea typeface="Calibri"/>
              <a:cs typeface="Calibri"/>
              <a:sym typeface="Calibri"/>
            </a:endParaRPr>
          </a:p>
          <a:p>
            <a:pPr indent="0" lvl="0" marL="0" rtl="0" algn="l">
              <a:lnSpc>
                <a:spcPct val="90000"/>
              </a:lnSpc>
              <a:spcBef>
                <a:spcPts val="0"/>
              </a:spcBef>
              <a:spcAft>
                <a:spcPts val="0"/>
              </a:spcAft>
              <a:buClr>
                <a:srgbClr val="333333"/>
              </a:buClr>
              <a:buSzPts val="2800"/>
              <a:buNone/>
            </a:pPr>
            <a:r>
              <a:rPr lang="en-IE">
                <a:solidFill>
                  <a:srgbClr val="333333"/>
                </a:solidFill>
              </a:rPr>
              <a:t>In our groups let’s examine the inclusive practices:</a:t>
            </a:r>
            <a:endParaRPr/>
          </a:p>
          <a:p>
            <a:pPr indent="0" lvl="0" marL="0" rtl="0" algn="l">
              <a:lnSpc>
                <a:spcPct val="90000"/>
              </a:lnSpc>
              <a:spcBef>
                <a:spcPts val="0"/>
              </a:spcBef>
              <a:spcAft>
                <a:spcPts val="0"/>
              </a:spcAft>
              <a:buClr>
                <a:srgbClr val="333333"/>
              </a:buClr>
              <a:buSzPts val="2800"/>
              <a:buNone/>
            </a:pPr>
            <a:r>
              <a:rPr lang="en-IE"/>
              <a:t> </a:t>
            </a:r>
            <a:endParaRPr/>
          </a:p>
          <a:p>
            <a:pPr indent="0" lvl="0" marL="0" rtl="0" algn="l">
              <a:lnSpc>
                <a:spcPct val="90000"/>
              </a:lnSpc>
              <a:spcBef>
                <a:spcPts val="0"/>
              </a:spcBef>
              <a:spcAft>
                <a:spcPts val="0"/>
              </a:spcAft>
              <a:buClr>
                <a:srgbClr val="333333"/>
              </a:buClr>
              <a:buSzPts val="2800"/>
              <a:buNone/>
            </a:pPr>
            <a:r>
              <a:rPr lang="en-IE"/>
              <a:t>Is </a:t>
            </a:r>
            <a:r>
              <a:rPr b="1" lang="en-IE"/>
              <a:t>engagement</a:t>
            </a:r>
            <a:r>
              <a:rPr lang="en-IE"/>
              <a:t> evident for all the children?</a:t>
            </a:r>
            <a:endParaRPr/>
          </a:p>
          <a:p>
            <a:pPr indent="0" lvl="0" marL="0" rtl="0" algn="l">
              <a:lnSpc>
                <a:spcPct val="90000"/>
              </a:lnSpc>
              <a:spcBef>
                <a:spcPts val="0"/>
              </a:spcBef>
              <a:spcAft>
                <a:spcPts val="0"/>
              </a:spcAft>
              <a:buClr>
                <a:srgbClr val="333333"/>
              </a:buClr>
              <a:buSzPts val="2800"/>
              <a:buNone/>
            </a:pPr>
            <a:r>
              <a:t/>
            </a:r>
            <a:endParaRPr/>
          </a:p>
          <a:p>
            <a:pPr indent="0" lvl="0" marL="0" rtl="0" algn="l">
              <a:lnSpc>
                <a:spcPct val="90000"/>
              </a:lnSpc>
              <a:spcBef>
                <a:spcPts val="0"/>
              </a:spcBef>
              <a:spcAft>
                <a:spcPts val="0"/>
              </a:spcAft>
              <a:buClr>
                <a:srgbClr val="333333"/>
              </a:buClr>
              <a:buSzPts val="2800"/>
              <a:buNone/>
            </a:pPr>
            <a:r>
              <a:rPr lang="en-IE"/>
              <a:t>Are </a:t>
            </a:r>
            <a:r>
              <a:rPr b="1" lang="en-IE"/>
              <a:t>representation, action and expression </a:t>
            </a:r>
            <a:r>
              <a:rPr lang="en-IE"/>
              <a:t>evident?</a:t>
            </a:r>
            <a:endParaRPr/>
          </a:p>
          <a:p>
            <a:pPr indent="0" lvl="0" marL="0" rtl="0" algn="l">
              <a:lnSpc>
                <a:spcPct val="90000"/>
              </a:lnSpc>
              <a:spcBef>
                <a:spcPts val="0"/>
              </a:spcBef>
              <a:spcAft>
                <a:spcPts val="0"/>
              </a:spcAft>
              <a:buClr>
                <a:srgbClr val="333333"/>
              </a:buClr>
              <a:buSzPts val="2800"/>
              <a:buNone/>
            </a:pPr>
            <a:r>
              <a:t/>
            </a:r>
            <a:endParaRPr>
              <a:solidFill>
                <a:srgbClr val="333333"/>
              </a:solidFill>
            </a:endParaRPr>
          </a:p>
          <a:p>
            <a:pPr indent="0" lvl="0" marL="0" rtl="0" algn="l">
              <a:lnSpc>
                <a:spcPct val="90000"/>
              </a:lnSpc>
              <a:spcBef>
                <a:spcPts val="0"/>
              </a:spcBef>
              <a:spcAft>
                <a:spcPts val="0"/>
              </a:spcAft>
              <a:buClr>
                <a:srgbClr val="333333"/>
              </a:buClr>
              <a:buSzPts val="2800"/>
              <a:buNone/>
            </a:pPr>
            <a:r>
              <a:rPr lang="en-IE">
                <a:solidFill>
                  <a:srgbClr val="333333"/>
                </a:solidFill>
              </a:rPr>
              <a:t>Present key solution(s)/strategies and provide a rationale for your choices.</a:t>
            </a:r>
            <a:endParaRPr/>
          </a:p>
          <a:p>
            <a:pPr indent="0" lvl="0" marL="0" rtl="0" algn="l">
              <a:lnSpc>
                <a:spcPct val="90000"/>
              </a:lnSpc>
              <a:spcBef>
                <a:spcPts val="0"/>
              </a:spcBef>
              <a:spcAft>
                <a:spcPts val="0"/>
              </a:spcAft>
              <a:buClr>
                <a:srgbClr val="333333"/>
              </a:buClr>
              <a:buSzPts val="2800"/>
              <a:buNone/>
            </a:pPr>
            <a:r>
              <a:t/>
            </a:r>
            <a:endParaRPr>
              <a:solidFill>
                <a:srgbClr val="333333"/>
              </a:solidFill>
            </a:endParaRPr>
          </a:p>
          <a:p>
            <a:pPr indent="0" lvl="0" marL="0" rtl="0" algn="l">
              <a:lnSpc>
                <a:spcPct val="90000"/>
              </a:lnSpc>
              <a:spcBef>
                <a:spcPts val="0"/>
              </a:spcBef>
              <a:spcAft>
                <a:spcPts val="0"/>
              </a:spcAft>
              <a:buClr>
                <a:srgbClr val="333333"/>
              </a:buClr>
              <a:buSzPts val="2800"/>
              <a:buNone/>
            </a:pPr>
            <a:r>
              <a:t/>
            </a:r>
            <a:endParaRPr>
              <a:solidFill>
                <a:srgbClr val="33333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type="title"/>
          </p:nvPr>
        </p:nvSpPr>
        <p:spPr>
          <a:xfrm>
            <a:off x="838200" y="365125"/>
            <a:ext cx="7984067"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References</a:t>
            </a:r>
            <a:endParaRPr b="1"/>
          </a:p>
        </p:txBody>
      </p:sp>
      <p:pic>
        <p:nvPicPr>
          <p:cNvPr id="240" name="Google Shape;240;p23"/>
          <p:cNvPicPr preferRelativeResize="0"/>
          <p:nvPr/>
        </p:nvPicPr>
        <p:blipFill rotWithShape="1">
          <a:blip r:embed="rId3">
            <a:alphaModFix/>
          </a:blip>
          <a:srcRect b="0" l="0" r="0" t="0"/>
          <a:stretch/>
        </p:blipFill>
        <p:spPr>
          <a:xfrm>
            <a:off x="9347200" y="320781"/>
            <a:ext cx="2223859" cy="1369907"/>
          </a:xfrm>
          <a:prstGeom prst="rect">
            <a:avLst/>
          </a:prstGeom>
          <a:noFill/>
          <a:ln>
            <a:noFill/>
          </a:ln>
        </p:spPr>
      </p:pic>
      <p:pic>
        <p:nvPicPr>
          <p:cNvPr id="241" name="Google Shape;241;p23"/>
          <p:cNvPicPr preferRelativeResize="0"/>
          <p:nvPr/>
        </p:nvPicPr>
        <p:blipFill rotWithShape="1">
          <a:blip r:embed="rId4">
            <a:alphaModFix/>
          </a:blip>
          <a:srcRect b="0" l="0" r="0" t="0"/>
          <a:stretch/>
        </p:blipFill>
        <p:spPr>
          <a:xfrm>
            <a:off x="9273209" y="6216312"/>
            <a:ext cx="2918790" cy="641688"/>
          </a:xfrm>
          <a:prstGeom prst="rect">
            <a:avLst/>
          </a:prstGeom>
          <a:noFill/>
          <a:ln>
            <a:noFill/>
          </a:ln>
        </p:spPr>
      </p:pic>
      <p:sp>
        <p:nvSpPr>
          <p:cNvPr id="242" name="Google Shape;242;p23"/>
          <p:cNvSpPr txBox="1"/>
          <p:nvPr>
            <p:ph idx="1" type="body"/>
          </p:nvPr>
        </p:nvSpPr>
        <p:spPr>
          <a:xfrm>
            <a:off x="838200" y="1825625"/>
            <a:ext cx="10515600" cy="4351338"/>
          </a:xfrm>
          <a:prstGeom prst="rect">
            <a:avLst/>
          </a:prstGeom>
          <a:solidFill>
            <a:srgbClr val="9EBFDD"/>
          </a:solidFill>
          <a:ln cap="flat" cmpd="sng" w="12700">
            <a:solidFill>
              <a:srgbClr val="00AAE5">
                <a:alpha val="49019"/>
              </a:srgbClr>
            </a:solidFill>
            <a:prstDash val="solid"/>
            <a:miter lim="800000"/>
            <a:headEnd len="sm" w="sm" type="none"/>
            <a:tailEnd len="sm" w="sm" type="none"/>
          </a:ln>
        </p:spPr>
        <p:txBody>
          <a:bodyPr anchorCtr="0" anchor="t" bIns="45700" lIns="91425" spcFirstLastPara="1" rIns="91425" wrap="square" tIns="45700">
            <a:normAutofit fontScale="92500"/>
          </a:bodyPr>
          <a:lstStyle/>
          <a:p>
            <a:pPr indent="0" lvl="0" marL="114300" rtl="0" algn="l">
              <a:lnSpc>
                <a:spcPct val="100000"/>
              </a:lnSpc>
              <a:spcBef>
                <a:spcPts val="1000"/>
              </a:spcBef>
              <a:spcAft>
                <a:spcPts val="0"/>
              </a:spcAft>
              <a:buSzPct val="149688"/>
              <a:buNone/>
            </a:pPr>
            <a:r>
              <a:rPr lang="en-IE" sz="1300">
                <a:latin typeface="Calibri"/>
                <a:ea typeface="Calibri"/>
                <a:cs typeface="Calibri"/>
                <a:sym typeface="Calibri"/>
              </a:rPr>
              <a:t>Using the TREE principles to include </a:t>
            </a:r>
            <a:r>
              <a:rPr lang="en-IE" sz="1300" u="sng">
                <a:solidFill>
                  <a:schemeClr val="hlink"/>
                </a:solidFill>
                <a:latin typeface="Calibri"/>
                <a:ea typeface="Calibri"/>
                <a:cs typeface="Calibri"/>
                <a:sym typeface="Calibri"/>
                <a:hlinkClick r:id="rId5"/>
              </a:rPr>
              <a:t>http://theinclusionclub.com/resources/tic-videos-2/#1013-tic-videos/924-the-tree-framework</a:t>
            </a:r>
            <a:endParaRPr sz="1300" u="sng">
              <a:latin typeface="Calibri"/>
              <a:ea typeface="Calibri"/>
              <a:cs typeface="Calibri"/>
              <a:sym typeface="Calibri"/>
            </a:endParaRPr>
          </a:p>
          <a:p>
            <a:pPr indent="0" lvl="0" marL="114300" rtl="0" algn="l">
              <a:lnSpc>
                <a:spcPct val="100000"/>
              </a:lnSpc>
              <a:spcBef>
                <a:spcPts val="1000"/>
              </a:spcBef>
              <a:spcAft>
                <a:spcPts val="0"/>
              </a:spcAft>
              <a:buSzPct val="149688"/>
              <a:buNone/>
            </a:pPr>
            <a:r>
              <a:rPr lang="en-IE" sz="1300">
                <a:latin typeface="Calibri"/>
                <a:ea typeface="Calibri"/>
                <a:cs typeface="Calibri"/>
                <a:sym typeface="Calibri"/>
              </a:rPr>
              <a:t>Inspiring stories of people with disabilities </a:t>
            </a:r>
            <a:r>
              <a:rPr lang="en-IE" sz="1300" u="sng">
                <a:solidFill>
                  <a:schemeClr val="hlink"/>
                </a:solidFill>
                <a:latin typeface="Calibri"/>
                <a:ea typeface="Calibri"/>
                <a:cs typeface="Calibri"/>
                <a:sym typeface="Calibri"/>
                <a:hlinkClick r:id="rId6"/>
              </a:rPr>
              <a:t>http://www.activityalliance.org.uk/how-we-help/resources/filter:Impairments%20and%20Health%20Conditions/page:1?utf8=%E2%9C%93</a:t>
            </a:r>
            <a:endParaRPr sz="1300" u="sng">
              <a:latin typeface="Calibri"/>
              <a:ea typeface="Calibri"/>
              <a:cs typeface="Calibri"/>
              <a:sym typeface="Calibri"/>
            </a:endParaRPr>
          </a:p>
          <a:p>
            <a:pPr indent="0" lvl="0" marL="114300" rtl="0" algn="l">
              <a:lnSpc>
                <a:spcPct val="100000"/>
              </a:lnSpc>
              <a:spcBef>
                <a:spcPts val="1000"/>
              </a:spcBef>
              <a:spcAft>
                <a:spcPts val="0"/>
              </a:spcAft>
              <a:buSzPct val="149688"/>
              <a:buNone/>
            </a:pPr>
            <a:r>
              <a:rPr lang="en-IE" sz="1300">
                <a:latin typeface="Calibri"/>
                <a:ea typeface="Calibri"/>
                <a:cs typeface="Calibri"/>
                <a:sym typeface="Calibri"/>
              </a:rPr>
              <a:t>Using zones in games to promote inclusion NCPHAD. (2015, March, 24). </a:t>
            </a:r>
            <a:r>
              <a:rPr i="1" lang="en-IE" sz="1300">
                <a:latin typeface="Calibri"/>
                <a:ea typeface="Calibri"/>
                <a:cs typeface="Calibri"/>
                <a:sym typeface="Calibri"/>
              </a:rPr>
              <a:t>Inclusive Class Design</a:t>
            </a:r>
            <a:r>
              <a:rPr lang="en-IE" sz="1300">
                <a:latin typeface="Calibri"/>
                <a:ea typeface="Calibri"/>
                <a:cs typeface="Calibri"/>
                <a:sym typeface="Calibri"/>
              </a:rPr>
              <a:t>. YouTube. </a:t>
            </a:r>
            <a:r>
              <a:rPr lang="en-IE" sz="1300" u="sng">
                <a:solidFill>
                  <a:schemeClr val="hlink"/>
                </a:solidFill>
                <a:latin typeface="Calibri"/>
                <a:ea typeface="Calibri"/>
                <a:cs typeface="Calibri"/>
                <a:sym typeface="Calibri"/>
                <a:hlinkClick r:id="rId7"/>
              </a:rPr>
              <a:t>https://www.youtube.com/watch?v=swplZzvkhWk</a:t>
            </a:r>
            <a:endParaRPr sz="1300" u="sng">
              <a:latin typeface="Calibri"/>
              <a:ea typeface="Calibri"/>
              <a:cs typeface="Calibri"/>
              <a:sym typeface="Calibri"/>
            </a:endParaRPr>
          </a:p>
          <a:p>
            <a:pPr indent="0" lvl="0" marL="114300" rtl="0" algn="l">
              <a:lnSpc>
                <a:spcPct val="100000"/>
              </a:lnSpc>
              <a:spcBef>
                <a:spcPts val="1000"/>
              </a:spcBef>
              <a:spcAft>
                <a:spcPts val="0"/>
              </a:spcAft>
              <a:buSzPct val="149688"/>
              <a:buNone/>
            </a:pPr>
            <a:r>
              <a:rPr lang="en-IE" sz="1300">
                <a:latin typeface="Calibri"/>
                <a:ea typeface="Calibri"/>
                <a:cs typeface="Calibri"/>
                <a:sym typeface="Calibri"/>
              </a:rPr>
              <a:t>Adapting activities for a child who is using a walking aid or wheelchair</a:t>
            </a:r>
            <a:endParaRPr/>
          </a:p>
          <a:p>
            <a:pPr indent="0" lvl="0" marL="0" rtl="0" algn="l">
              <a:lnSpc>
                <a:spcPct val="100000"/>
              </a:lnSpc>
              <a:spcBef>
                <a:spcPts val="0"/>
              </a:spcBef>
              <a:spcAft>
                <a:spcPts val="0"/>
              </a:spcAft>
              <a:buSzPct val="149688"/>
              <a:buNone/>
            </a:pPr>
            <a:r>
              <a:rPr lang="en-IE" sz="1300">
                <a:latin typeface="Calibri"/>
                <a:ea typeface="Calibri"/>
                <a:cs typeface="Calibri"/>
                <a:sym typeface="Calibri"/>
              </a:rPr>
              <a:t>   Niland, E., Barry, M., Dempsey, O., Daly, J. (2010). Best Start: Inclusive Schools Project. Dublin: IWA-Sport/Irish Sports Council. Retrieved from URL January 4</a:t>
            </a:r>
            <a:r>
              <a:rPr baseline="30000" lang="en-IE" sz="1300">
                <a:latin typeface="Calibri"/>
                <a:ea typeface="Calibri"/>
                <a:cs typeface="Calibri"/>
                <a:sym typeface="Calibri"/>
              </a:rPr>
              <a:t> </a:t>
            </a:r>
            <a:r>
              <a:rPr lang="en-IE" sz="1300">
                <a:latin typeface="Calibri"/>
                <a:ea typeface="Calibri"/>
                <a:cs typeface="Calibri"/>
                <a:sym typeface="Calibri"/>
              </a:rPr>
              <a:t>2020.</a:t>
            </a:r>
            <a:endParaRPr sz="1300">
              <a:latin typeface="Calibri"/>
              <a:ea typeface="Calibri"/>
              <a:cs typeface="Calibri"/>
              <a:sym typeface="Calibri"/>
            </a:endParaRPr>
          </a:p>
          <a:p>
            <a:pPr indent="0" lvl="0" marL="0" rtl="0" algn="l">
              <a:lnSpc>
                <a:spcPct val="100000"/>
              </a:lnSpc>
              <a:spcBef>
                <a:spcPts val="0"/>
              </a:spcBef>
              <a:spcAft>
                <a:spcPts val="0"/>
              </a:spcAft>
              <a:buSzPct val="149688"/>
              <a:buNone/>
            </a:pPr>
            <a:r>
              <a:rPr lang="en-IE" sz="1300" u="sng">
                <a:solidFill>
                  <a:schemeClr val="hlink"/>
                </a:solidFill>
                <a:latin typeface="Calibri"/>
                <a:ea typeface="Calibri"/>
                <a:cs typeface="Calibri"/>
                <a:sym typeface="Calibri"/>
                <a:hlinkClick r:id="rId8"/>
              </a:rPr>
              <a:t>    https://activeschoolflag.ie/wp-content/uploads/2015/08/Irish-Wheelchair-Association-Best-Start-Schools-Inclusion-Project.pdf</a:t>
            </a:r>
            <a:endParaRPr sz="1300" u="sng">
              <a:latin typeface="Calibri"/>
              <a:ea typeface="Calibri"/>
              <a:cs typeface="Calibri"/>
              <a:sym typeface="Calibri"/>
            </a:endParaRPr>
          </a:p>
          <a:p>
            <a:pPr indent="0" lvl="0" marL="114300" rtl="0" algn="l">
              <a:lnSpc>
                <a:spcPct val="90000"/>
              </a:lnSpc>
              <a:spcBef>
                <a:spcPts val="0"/>
              </a:spcBef>
              <a:spcAft>
                <a:spcPts val="0"/>
              </a:spcAft>
              <a:buSzPct val="149688"/>
              <a:buNone/>
            </a:pPr>
            <a:r>
              <a:t/>
            </a:r>
            <a:endParaRPr sz="1300" u="sng">
              <a:latin typeface="Calibri"/>
              <a:ea typeface="Calibri"/>
              <a:cs typeface="Calibri"/>
              <a:sym typeface="Calibri"/>
            </a:endParaRPr>
          </a:p>
          <a:p>
            <a:pPr indent="0" lvl="0" marL="0" rtl="0" algn="l">
              <a:lnSpc>
                <a:spcPct val="90000"/>
              </a:lnSpc>
              <a:spcBef>
                <a:spcPts val="0"/>
              </a:spcBef>
              <a:spcAft>
                <a:spcPts val="0"/>
              </a:spcAft>
              <a:buSzPct val="149688"/>
              <a:buNone/>
            </a:pPr>
            <a:r>
              <a:rPr lang="en-IE" sz="1300">
                <a:latin typeface="Calibri"/>
                <a:ea typeface="Calibri"/>
                <a:cs typeface="Calibri"/>
                <a:sym typeface="Calibri"/>
              </a:rPr>
              <a:t>   Adults orienteering illustrate how a child could do the same     </a:t>
            </a:r>
            <a:endParaRPr/>
          </a:p>
          <a:p>
            <a:pPr indent="0" lvl="0" marL="0" rtl="0" algn="l">
              <a:lnSpc>
                <a:spcPct val="90000"/>
              </a:lnSpc>
              <a:spcBef>
                <a:spcPts val="0"/>
              </a:spcBef>
              <a:spcAft>
                <a:spcPts val="0"/>
              </a:spcAft>
              <a:buSzPct val="149688"/>
              <a:buNone/>
            </a:pPr>
            <a:r>
              <a:rPr lang="en-IE" sz="1300" u="sng">
                <a:solidFill>
                  <a:schemeClr val="hlink"/>
                </a:solidFill>
                <a:latin typeface="Calibri"/>
                <a:ea typeface="Calibri"/>
                <a:cs typeface="Calibri"/>
                <a:sym typeface="Calibri"/>
                <a:hlinkClick r:id="rId9"/>
              </a:rPr>
              <a:t>   https://www.youtube.com/watch?v=u8ubfvWjY2c</a:t>
            </a:r>
            <a:r>
              <a:rPr lang="en-IE" sz="1300">
                <a:latin typeface="Calibri"/>
                <a:ea typeface="Calibri"/>
                <a:cs typeface="Calibri"/>
                <a:sym typeface="Calibri"/>
              </a:rPr>
              <a:t>  </a:t>
            </a:r>
            <a:r>
              <a:rPr lang="en-IE" sz="1300" u="sng">
                <a:solidFill>
                  <a:schemeClr val="hlink"/>
                </a:solidFill>
                <a:latin typeface="Calibri"/>
                <a:ea typeface="Calibri"/>
                <a:cs typeface="Calibri"/>
                <a:sym typeface="Calibri"/>
                <a:hlinkClick r:id="rId10"/>
              </a:rPr>
              <a:t>https://www.britishorienteering.org.uk/site/trailo/preo</a:t>
            </a:r>
            <a:r>
              <a:rPr lang="en-IE" sz="1300">
                <a:latin typeface="Calibri"/>
                <a:ea typeface="Calibri"/>
                <a:cs typeface="Calibri"/>
                <a:sym typeface="Calibri"/>
              </a:rPr>
              <a:t> </a:t>
            </a:r>
            <a:endParaRPr sz="1300">
              <a:latin typeface="Calibri"/>
              <a:ea typeface="Calibri"/>
              <a:cs typeface="Calibri"/>
              <a:sym typeface="Calibri"/>
            </a:endParaRPr>
          </a:p>
          <a:p>
            <a:pPr indent="0" lvl="0" marL="114300" rtl="0" algn="l">
              <a:lnSpc>
                <a:spcPct val="90000"/>
              </a:lnSpc>
              <a:spcBef>
                <a:spcPts val="0"/>
              </a:spcBef>
              <a:spcAft>
                <a:spcPts val="0"/>
              </a:spcAft>
              <a:buSzPct val="149688"/>
              <a:buNone/>
            </a:pPr>
            <a:r>
              <a:t/>
            </a:r>
            <a:endParaRPr sz="1300">
              <a:latin typeface="Calibri"/>
              <a:ea typeface="Calibri"/>
              <a:cs typeface="Calibri"/>
              <a:sym typeface="Calibri"/>
            </a:endParaRPr>
          </a:p>
          <a:p>
            <a:pPr indent="0" lvl="0" marL="114300" rtl="0" algn="l">
              <a:lnSpc>
                <a:spcPct val="90000"/>
              </a:lnSpc>
              <a:spcBef>
                <a:spcPts val="0"/>
              </a:spcBef>
              <a:spcAft>
                <a:spcPts val="0"/>
              </a:spcAft>
              <a:buSzPct val="149688"/>
              <a:buNone/>
            </a:pPr>
            <a:r>
              <a:rPr lang="en-IE" sz="1300">
                <a:latin typeface="Calibri"/>
                <a:ea typeface="Calibri"/>
                <a:cs typeface="Calibri"/>
                <a:sym typeface="Calibri"/>
              </a:rPr>
              <a:t>Adapting games for children who are wheelchair users</a:t>
            </a:r>
            <a:endParaRPr/>
          </a:p>
          <a:p>
            <a:pPr indent="0" lvl="0" marL="114300" rtl="0" algn="l">
              <a:lnSpc>
                <a:spcPct val="90000"/>
              </a:lnSpc>
              <a:spcBef>
                <a:spcPts val="0"/>
              </a:spcBef>
              <a:spcAft>
                <a:spcPts val="0"/>
              </a:spcAft>
              <a:buSzPct val="149688"/>
              <a:buNone/>
            </a:pPr>
            <a:r>
              <a:rPr lang="en-IE" sz="1300" u="sng">
                <a:solidFill>
                  <a:schemeClr val="hlink"/>
                </a:solidFill>
                <a:latin typeface="Calibri"/>
                <a:ea typeface="Calibri"/>
                <a:cs typeface="Calibri"/>
                <a:sym typeface="Calibri"/>
                <a:hlinkClick r:id="rId11"/>
              </a:rPr>
              <a:t>https://www.playworks.org/resource/adapting-games-for-students-in-wheelchairs/</a:t>
            </a:r>
            <a:endParaRPr sz="1300" u="sng">
              <a:latin typeface="Calibri"/>
              <a:ea typeface="Calibri"/>
              <a:cs typeface="Calibri"/>
              <a:sym typeface="Calibri"/>
            </a:endParaRPr>
          </a:p>
          <a:p>
            <a:pPr indent="0" lvl="0" marL="114300" rtl="0" algn="l">
              <a:lnSpc>
                <a:spcPct val="90000"/>
              </a:lnSpc>
              <a:spcBef>
                <a:spcPts val="0"/>
              </a:spcBef>
              <a:spcAft>
                <a:spcPts val="0"/>
              </a:spcAft>
              <a:buSzPct val="149688"/>
              <a:buNone/>
            </a:pPr>
            <a:r>
              <a:t/>
            </a:r>
            <a:endParaRPr sz="1300">
              <a:latin typeface="Calibri"/>
              <a:ea typeface="Calibri"/>
              <a:cs typeface="Calibri"/>
              <a:sym typeface="Calibri"/>
            </a:endParaRPr>
          </a:p>
          <a:p>
            <a:pPr indent="0" lvl="0" marL="114300" rtl="0" algn="l">
              <a:lnSpc>
                <a:spcPct val="90000"/>
              </a:lnSpc>
              <a:spcBef>
                <a:spcPts val="0"/>
              </a:spcBef>
              <a:spcAft>
                <a:spcPts val="0"/>
              </a:spcAft>
              <a:buSzPct val="149688"/>
              <a:buNone/>
            </a:pPr>
            <a:r>
              <a:rPr lang="en-IE" sz="1300">
                <a:latin typeface="Calibri"/>
                <a:ea typeface="Calibri"/>
                <a:cs typeface="Calibri"/>
                <a:sym typeface="Calibri"/>
              </a:rPr>
              <a:t>Capabilities of children in gymnastics</a:t>
            </a:r>
            <a:endParaRPr/>
          </a:p>
          <a:p>
            <a:pPr indent="0" lvl="0" marL="114300" rtl="0" algn="l">
              <a:lnSpc>
                <a:spcPct val="90000"/>
              </a:lnSpc>
              <a:spcBef>
                <a:spcPts val="0"/>
              </a:spcBef>
              <a:spcAft>
                <a:spcPts val="0"/>
              </a:spcAft>
              <a:buSzPct val="149688"/>
              <a:buNone/>
            </a:pPr>
            <a:r>
              <a:rPr lang="en-IE" sz="1300" u="sng">
                <a:solidFill>
                  <a:schemeClr val="hlink"/>
                </a:solidFill>
                <a:latin typeface="Calibri"/>
                <a:ea typeface="Calibri"/>
                <a:cs typeface="Calibri"/>
                <a:sym typeface="Calibri"/>
                <a:hlinkClick r:id="rId12"/>
              </a:rPr>
              <a:t>https://www.gymnasticsireland.com/programmes/gymable/video-resources</a:t>
            </a:r>
            <a:endParaRPr sz="1300" u="sng">
              <a:latin typeface="Calibri"/>
              <a:ea typeface="Calibri"/>
              <a:cs typeface="Calibri"/>
              <a:sym typeface="Calibri"/>
            </a:endParaRPr>
          </a:p>
          <a:p>
            <a:pPr indent="0" lvl="0" marL="114300" rtl="0" algn="l">
              <a:lnSpc>
                <a:spcPct val="90000"/>
              </a:lnSpc>
              <a:spcBef>
                <a:spcPts val="0"/>
              </a:spcBef>
              <a:spcAft>
                <a:spcPts val="0"/>
              </a:spcAft>
              <a:buSzPct val="149688"/>
              <a:buNone/>
            </a:pPr>
            <a:r>
              <a:t/>
            </a:r>
            <a:endParaRPr sz="1300" u="sng">
              <a:latin typeface="Calibri"/>
              <a:ea typeface="Calibri"/>
              <a:cs typeface="Calibri"/>
              <a:sym typeface="Calibri"/>
            </a:endParaRPr>
          </a:p>
          <a:p>
            <a:pPr indent="0" lvl="0" marL="114300" rtl="0" algn="l">
              <a:lnSpc>
                <a:spcPct val="90000"/>
              </a:lnSpc>
              <a:spcBef>
                <a:spcPts val="0"/>
              </a:spcBef>
              <a:spcAft>
                <a:spcPts val="0"/>
              </a:spcAft>
              <a:buSzPct val="149688"/>
              <a:buNone/>
            </a:pPr>
            <a:r>
              <a:rPr lang="en-IE" sz="1300" u="sng">
                <a:latin typeface="Calibri"/>
                <a:ea typeface="Calibri"/>
                <a:cs typeface="Calibri"/>
                <a:sym typeface="Calibri"/>
              </a:rPr>
              <a:t>A teacher explains inclusion of a child</a:t>
            </a:r>
            <a:endParaRPr/>
          </a:p>
          <a:p>
            <a:pPr indent="0" lvl="0" marL="114300" rtl="0" algn="l">
              <a:lnSpc>
                <a:spcPct val="90000"/>
              </a:lnSpc>
              <a:spcBef>
                <a:spcPts val="0"/>
              </a:spcBef>
              <a:spcAft>
                <a:spcPts val="0"/>
              </a:spcAft>
              <a:buSzPct val="149688"/>
              <a:buNone/>
            </a:pPr>
            <a:r>
              <a:rPr lang="en-IE" sz="1300" u="sng">
                <a:solidFill>
                  <a:schemeClr val="hlink"/>
                </a:solidFill>
                <a:latin typeface="Calibri"/>
                <a:ea typeface="Calibri"/>
                <a:cs typeface="Calibri"/>
                <a:sym typeface="Calibri"/>
                <a:hlinkClick r:id="rId13"/>
              </a:rPr>
              <a:t>https://theinclusionclub.com/episodes/</a:t>
            </a:r>
            <a:r>
              <a:rPr lang="en-IE" sz="1300">
                <a:latin typeface="Calibri"/>
                <a:ea typeface="Calibri"/>
                <a:cs typeface="Calibri"/>
                <a:sym typeface="Calibri"/>
              </a:rPr>
              <a:t>  </a:t>
            </a:r>
            <a:r>
              <a:rPr i="1" lang="en-IE" sz="1300">
                <a:latin typeface="Calibri"/>
                <a:ea typeface="Calibri"/>
                <a:cs typeface="Calibri"/>
                <a:sym typeface="Calibri"/>
              </a:rPr>
              <a:t>Episode 77</a:t>
            </a:r>
            <a:endParaRPr/>
          </a:p>
          <a:p>
            <a:pPr indent="0" lvl="0" marL="114300" rtl="0" algn="l">
              <a:lnSpc>
                <a:spcPct val="90000"/>
              </a:lnSpc>
              <a:spcBef>
                <a:spcPts val="0"/>
              </a:spcBef>
              <a:spcAft>
                <a:spcPts val="0"/>
              </a:spcAft>
              <a:buSzPct val="149688"/>
              <a:buNone/>
            </a:pPr>
            <a:r>
              <a:rPr lang="en-IE" sz="1300">
                <a:solidFill>
                  <a:schemeClr val="dk1"/>
                </a:solidFill>
                <a:latin typeface="Calibri"/>
                <a:ea typeface="Calibri"/>
                <a:cs typeface="Calibri"/>
                <a:sym typeface="Calibri"/>
              </a:rPr>
              <a:t>Horvat M., Croce, R., Pesce, C., &amp; Fallaize, A. (2019). </a:t>
            </a:r>
            <a:r>
              <a:rPr i="1" lang="en-IE" sz="1300">
                <a:solidFill>
                  <a:schemeClr val="dk1"/>
                </a:solidFill>
                <a:latin typeface="Calibri"/>
                <a:ea typeface="Calibri"/>
                <a:cs typeface="Calibri"/>
                <a:sym typeface="Calibri"/>
              </a:rPr>
              <a:t>Developmental and adapted physical education</a:t>
            </a:r>
            <a:r>
              <a:rPr lang="en-IE" sz="1300">
                <a:solidFill>
                  <a:schemeClr val="dk1"/>
                </a:solidFill>
                <a:latin typeface="Calibri"/>
                <a:ea typeface="Calibri"/>
                <a:cs typeface="Calibri"/>
                <a:sym typeface="Calibri"/>
              </a:rPr>
              <a:t> (6</a:t>
            </a:r>
            <a:r>
              <a:rPr baseline="30000" lang="en-IE" sz="1300">
                <a:solidFill>
                  <a:schemeClr val="dk1"/>
                </a:solidFill>
                <a:latin typeface="Calibri"/>
                <a:ea typeface="Calibri"/>
                <a:cs typeface="Calibri"/>
                <a:sym typeface="Calibri"/>
              </a:rPr>
              <a:t>th</a:t>
            </a:r>
            <a:r>
              <a:rPr lang="en-IE" sz="1300">
                <a:solidFill>
                  <a:schemeClr val="dk1"/>
                </a:solidFill>
                <a:latin typeface="Calibri"/>
                <a:ea typeface="Calibri"/>
                <a:cs typeface="Calibri"/>
                <a:sym typeface="Calibri"/>
              </a:rPr>
              <a:t> ed.). NY: Routledge.</a:t>
            </a:r>
            <a:endParaRPr/>
          </a:p>
          <a:p>
            <a:pPr indent="0" lvl="0" marL="114300" rtl="0" algn="l">
              <a:lnSpc>
                <a:spcPct val="90000"/>
              </a:lnSpc>
              <a:spcBef>
                <a:spcPts val="0"/>
              </a:spcBef>
              <a:spcAft>
                <a:spcPts val="0"/>
              </a:spcAft>
              <a:buSzPct val="149688"/>
              <a:buNone/>
            </a:pPr>
            <a:r>
              <a:t/>
            </a:r>
            <a:endParaRPr sz="1300">
              <a:solidFill>
                <a:schemeClr val="dk1"/>
              </a:solidFill>
              <a:latin typeface="Calibri"/>
              <a:ea typeface="Calibri"/>
              <a:cs typeface="Calibri"/>
              <a:sym typeface="Calibri"/>
            </a:endParaRPr>
          </a:p>
          <a:p>
            <a:pPr indent="0" lvl="0" marL="114300" rtl="0" algn="l">
              <a:lnSpc>
                <a:spcPct val="90000"/>
              </a:lnSpc>
              <a:spcBef>
                <a:spcPts val="0"/>
              </a:spcBef>
              <a:spcAft>
                <a:spcPts val="0"/>
              </a:spcAft>
              <a:buSzPct val="149688"/>
              <a:buNone/>
            </a:pPr>
            <a:r>
              <a:rPr lang="en-IE" sz="1300">
                <a:solidFill>
                  <a:schemeClr val="dk1"/>
                </a:solidFill>
                <a:latin typeface="Calibri"/>
                <a:ea typeface="Calibri"/>
                <a:cs typeface="Calibri"/>
                <a:sym typeface="Calibri"/>
              </a:rPr>
              <a:t>Block, M. (2016). </a:t>
            </a:r>
            <a:r>
              <a:rPr i="1" lang="en-IE" sz="1300">
                <a:solidFill>
                  <a:schemeClr val="dk1"/>
                </a:solidFill>
                <a:latin typeface="Calibri"/>
                <a:ea typeface="Calibri"/>
                <a:cs typeface="Calibri"/>
                <a:sym typeface="Calibri"/>
              </a:rPr>
              <a:t>A teacher’s guide to adapted physical education: Including students with disabilities in sports and recreation</a:t>
            </a:r>
            <a:r>
              <a:rPr lang="en-IE" sz="1300">
                <a:solidFill>
                  <a:schemeClr val="dk1"/>
                </a:solidFill>
                <a:latin typeface="Calibri"/>
                <a:ea typeface="Calibri"/>
                <a:cs typeface="Calibri"/>
                <a:sym typeface="Calibri"/>
              </a:rPr>
              <a:t> (4</a:t>
            </a:r>
            <a:r>
              <a:rPr baseline="30000" lang="en-IE" sz="1300">
                <a:solidFill>
                  <a:schemeClr val="dk1"/>
                </a:solidFill>
                <a:latin typeface="Calibri"/>
                <a:ea typeface="Calibri"/>
                <a:cs typeface="Calibri"/>
                <a:sym typeface="Calibri"/>
              </a:rPr>
              <a:t>th</a:t>
            </a:r>
            <a:r>
              <a:rPr lang="en-IE" sz="1300">
                <a:solidFill>
                  <a:schemeClr val="dk1"/>
                </a:solidFill>
                <a:latin typeface="Calibri"/>
                <a:ea typeface="Calibri"/>
                <a:cs typeface="Calibri"/>
                <a:sym typeface="Calibri"/>
              </a:rPr>
              <a:t> ed.). Baltimore: Brookes. </a:t>
            </a:r>
            <a:endParaRPr sz="1300">
              <a:solidFill>
                <a:schemeClr val="dk1"/>
              </a:solidFill>
              <a:latin typeface="Calibri"/>
              <a:ea typeface="Calibri"/>
              <a:cs typeface="Calibri"/>
              <a:sym typeface="Calibri"/>
            </a:endParaRPr>
          </a:p>
          <a:p>
            <a:pPr indent="0" lvl="0" marL="114300" rtl="0" algn="l">
              <a:lnSpc>
                <a:spcPct val="90000"/>
              </a:lnSpc>
              <a:spcBef>
                <a:spcPts val="0"/>
              </a:spcBef>
              <a:spcAft>
                <a:spcPts val="0"/>
              </a:spcAft>
              <a:buSzPct val="149688"/>
              <a:buNone/>
            </a:pPr>
            <a:r>
              <a:t/>
            </a:r>
            <a:endParaRPr sz="1300">
              <a:latin typeface="Arial"/>
              <a:ea typeface="Arial"/>
              <a:cs typeface="Arial"/>
              <a:sym typeface="Arial"/>
            </a:endParaRPr>
          </a:p>
          <a:p>
            <a:pPr indent="0" lvl="0" marL="114300" rtl="0" algn="l">
              <a:lnSpc>
                <a:spcPct val="90000"/>
              </a:lnSpc>
              <a:spcBef>
                <a:spcPts val="0"/>
              </a:spcBef>
              <a:spcAft>
                <a:spcPts val="0"/>
              </a:spcAft>
              <a:buSzPct val="162162"/>
              <a:buNone/>
            </a:pPr>
            <a:r>
              <a:t/>
            </a:r>
            <a:endParaRPr sz="1200" u="sng"/>
          </a:p>
          <a:p>
            <a:pPr indent="0" lvl="0" marL="114300" rtl="0" algn="l">
              <a:lnSpc>
                <a:spcPct val="90000"/>
              </a:lnSpc>
              <a:spcBef>
                <a:spcPts val="0"/>
              </a:spcBef>
              <a:spcAft>
                <a:spcPts val="0"/>
              </a:spcAft>
              <a:buSzPct val="149688"/>
              <a:buNone/>
            </a:pPr>
            <a:r>
              <a:t/>
            </a:r>
            <a:endParaRPr sz="1300"/>
          </a:p>
          <a:p>
            <a:pPr indent="0" lvl="0" marL="114300" rtl="0" algn="l">
              <a:lnSpc>
                <a:spcPct val="90000"/>
              </a:lnSpc>
              <a:spcBef>
                <a:spcPts val="0"/>
              </a:spcBef>
              <a:spcAft>
                <a:spcPts val="0"/>
              </a:spcAft>
              <a:buSzPct val="162162"/>
              <a:buNone/>
            </a:pPr>
            <a:r>
              <a:t/>
            </a:r>
            <a:endParaRPr sz="1200"/>
          </a:p>
          <a:p>
            <a:pPr indent="0" lvl="0" marL="114300" rtl="0" algn="l">
              <a:lnSpc>
                <a:spcPct val="90000"/>
              </a:lnSpc>
              <a:spcBef>
                <a:spcPts val="0"/>
              </a:spcBef>
              <a:spcAft>
                <a:spcPts val="0"/>
              </a:spcAft>
              <a:buSzPct val="162162"/>
              <a:buNone/>
            </a:pPr>
            <a:r>
              <a:t/>
            </a:r>
            <a:endParaRPr sz="1200"/>
          </a:p>
          <a:p>
            <a:pPr indent="0" lvl="0" marL="114300" rtl="0" algn="l">
              <a:lnSpc>
                <a:spcPct val="90000"/>
              </a:lnSpc>
              <a:spcBef>
                <a:spcPts val="0"/>
              </a:spcBef>
              <a:spcAft>
                <a:spcPts val="0"/>
              </a:spcAft>
              <a:buSzPct val="162162"/>
              <a:buNone/>
            </a:pPr>
            <a:r>
              <a:t/>
            </a:r>
            <a:endParaRPr sz="1200"/>
          </a:p>
          <a:p>
            <a:pPr indent="0" lvl="0" marL="114300" rtl="0" algn="l">
              <a:lnSpc>
                <a:spcPct val="90000"/>
              </a:lnSpc>
              <a:spcBef>
                <a:spcPts val="1000"/>
              </a:spcBef>
              <a:spcAft>
                <a:spcPts val="0"/>
              </a:spcAft>
              <a:buSzPct val="162162"/>
              <a:buNone/>
            </a:pPr>
            <a:r>
              <a:t/>
            </a:r>
            <a:endParaRPr sz="1200"/>
          </a:p>
          <a:p>
            <a:pPr indent="0" lvl="0" marL="114300" rtl="0" algn="l">
              <a:lnSpc>
                <a:spcPct val="90000"/>
              </a:lnSpc>
              <a:spcBef>
                <a:spcPts val="1000"/>
              </a:spcBef>
              <a:spcAft>
                <a:spcPts val="0"/>
              </a:spcAft>
              <a:buSzPct val="162162"/>
              <a:buNone/>
            </a:pPr>
            <a:r>
              <a:t/>
            </a:r>
            <a:endParaRPr sz="1200"/>
          </a:p>
          <a:p>
            <a:pPr indent="-228600" lvl="0" marL="457200" rtl="0" algn="l">
              <a:lnSpc>
                <a:spcPct val="90000"/>
              </a:lnSpc>
              <a:spcBef>
                <a:spcPts val="1000"/>
              </a:spcBef>
              <a:spcAft>
                <a:spcPts val="0"/>
              </a:spcAft>
              <a:buClr>
                <a:schemeClr val="dk1"/>
              </a:buClr>
              <a:buSzPct val="69498"/>
              <a:buNone/>
            </a:pPr>
            <a:r>
              <a:t/>
            </a:r>
            <a:endParaRPr>
              <a:solidFill>
                <a:srgbClr val="33333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type="title"/>
          </p:nvPr>
        </p:nvSpPr>
        <p:spPr>
          <a:xfrm>
            <a:off x="838200" y="365125"/>
            <a:ext cx="8658497" cy="1325563"/>
          </a:xfrm>
          <a:prstGeom prst="rect">
            <a:avLst/>
          </a:prstGeom>
          <a:solidFill>
            <a:srgbClr val="9EBFDD"/>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Phase 3 Thematic Module </a:t>
            </a:r>
            <a:r>
              <a:rPr b="1" i="1" lang="en-IE"/>
              <a:t>Physical Capabilities</a:t>
            </a:r>
            <a:endParaRPr b="1" i="1"/>
          </a:p>
        </p:txBody>
      </p:sp>
      <p:sp>
        <p:nvSpPr>
          <p:cNvPr id="93" name="Google Shape;9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IE"/>
              <a:t>This workshop focuses on the Physical capabilities Module</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IE"/>
              <a:t>Definition of Physical capabilities</a:t>
            </a:r>
            <a:endParaRPr/>
          </a:p>
        </p:txBody>
      </p:sp>
      <p:pic>
        <p:nvPicPr>
          <p:cNvPr id="94" name="Google Shape;94;p7"/>
          <p:cNvPicPr preferRelativeResize="0"/>
          <p:nvPr/>
        </p:nvPicPr>
        <p:blipFill rotWithShape="1">
          <a:blip r:embed="rId3">
            <a:alphaModFix/>
          </a:blip>
          <a:srcRect b="0" l="0" r="0" t="0"/>
          <a:stretch/>
        </p:blipFill>
        <p:spPr>
          <a:xfrm>
            <a:off x="9712137" y="325066"/>
            <a:ext cx="2225233" cy="1365622"/>
          </a:xfrm>
          <a:prstGeom prst="rect">
            <a:avLst/>
          </a:prstGeom>
          <a:noFill/>
          <a:ln>
            <a:noFill/>
          </a:ln>
        </p:spPr>
      </p:pic>
      <p:pic>
        <p:nvPicPr>
          <p:cNvPr id="95" name="Google Shape;95;p7"/>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pic>
        <p:nvPicPr>
          <p:cNvPr id="96" name="Google Shape;96;p7"/>
          <p:cNvPicPr preferRelativeResize="0"/>
          <p:nvPr/>
        </p:nvPicPr>
        <p:blipFill rotWithShape="1">
          <a:blip r:embed="rId5">
            <a:alphaModFix/>
          </a:blip>
          <a:srcRect b="0" l="0" r="0" t="0"/>
          <a:stretch/>
        </p:blipFill>
        <p:spPr>
          <a:xfrm>
            <a:off x="4722014" y="3312386"/>
            <a:ext cx="2084231" cy="2021614"/>
          </a:xfrm>
          <a:prstGeom prst="rect">
            <a:avLst/>
          </a:prstGeom>
          <a:noFill/>
          <a:ln>
            <a:noFill/>
          </a:ln>
        </p:spPr>
      </p:pic>
      <p:pic>
        <p:nvPicPr>
          <p:cNvPr id="97" name="Google Shape;97;p7"/>
          <p:cNvPicPr preferRelativeResize="0"/>
          <p:nvPr/>
        </p:nvPicPr>
        <p:blipFill rotWithShape="1">
          <a:blip r:embed="rId6">
            <a:alphaModFix/>
          </a:blip>
          <a:srcRect b="0" l="0" r="0" t="0"/>
          <a:stretch/>
        </p:blipFill>
        <p:spPr>
          <a:xfrm>
            <a:off x="8416636" y="3020291"/>
            <a:ext cx="2840182" cy="28401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txBox="1"/>
          <p:nvPr>
            <p:ph type="title"/>
          </p:nvPr>
        </p:nvSpPr>
        <p:spPr>
          <a:xfrm>
            <a:off x="265554" y="419472"/>
            <a:ext cx="9701213" cy="1176338"/>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b="1" lang="en-IE" sz="4000"/>
              <a:t>What does the image, drawn by a child, convey? Discuss</a:t>
            </a:r>
            <a:endParaRPr b="1" sz="4000"/>
          </a:p>
        </p:txBody>
      </p:sp>
      <p:pic>
        <p:nvPicPr>
          <p:cNvPr id="104" name="Google Shape;104;p8"/>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105" name="Google Shape;105;p8"/>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pic>
        <p:nvPicPr>
          <p:cNvPr id="106" name="Google Shape;106;p8"/>
          <p:cNvPicPr preferRelativeResize="0"/>
          <p:nvPr/>
        </p:nvPicPr>
        <p:blipFill rotWithShape="1">
          <a:blip r:embed="rId5">
            <a:alphaModFix/>
          </a:blip>
          <a:srcRect b="0" l="0" r="0" t="0"/>
          <a:stretch/>
        </p:blipFill>
        <p:spPr>
          <a:xfrm>
            <a:off x="2314412" y="1687096"/>
            <a:ext cx="7652355" cy="48322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2"/>
          <p:cNvSpPr txBox="1"/>
          <p:nvPr>
            <p:ph type="title"/>
          </p:nvPr>
        </p:nvSpPr>
        <p:spPr>
          <a:xfrm>
            <a:off x="265554" y="419472"/>
            <a:ext cx="9701213" cy="1176338"/>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b="1" lang="en-IE" sz="4000"/>
              <a:t>What does the image, drawn by a child, convey? Discuss</a:t>
            </a:r>
            <a:endParaRPr b="1" sz="4000"/>
          </a:p>
        </p:txBody>
      </p:sp>
      <p:pic>
        <p:nvPicPr>
          <p:cNvPr id="113" name="Google Shape;113;p12"/>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114" name="Google Shape;114;p12"/>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pic>
        <p:nvPicPr>
          <p:cNvPr id="115" name="Google Shape;115;p12"/>
          <p:cNvPicPr preferRelativeResize="0"/>
          <p:nvPr/>
        </p:nvPicPr>
        <p:blipFill rotWithShape="1">
          <a:blip r:embed="rId5">
            <a:alphaModFix/>
          </a:blip>
          <a:srcRect b="0" l="0" r="0" t="0"/>
          <a:stretch/>
        </p:blipFill>
        <p:spPr>
          <a:xfrm>
            <a:off x="1792369" y="1309170"/>
            <a:ext cx="8077495" cy="48677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Scenario 1 Mark</a:t>
            </a:r>
            <a:endParaRPr b="1"/>
          </a:p>
        </p:txBody>
      </p:sp>
      <p:pic>
        <p:nvPicPr>
          <p:cNvPr id="122" name="Google Shape;122;p9"/>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123" name="Google Shape;123;p9"/>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pic>
        <p:nvPicPr>
          <p:cNvPr id="124" name="Google Shape;124;p9"/>
          <p:cNvPicPr preferRelativeResize="0"/>
          <p:nvPr/>
        </p:nvPicPr>
        <p:blipFill rotWithShape="1">
          <a:blip r:embed="rId5">
            <a:alphaModFix/>
          </a:blip>
          <a:srcRect b="0" l="0" r="0" t="0"/>
          <a:stretch/>
        </p:blipFill>
        <p:spPr>
          <a:xfrm>
            <a:off x="2387152" y="1758688"/>
            <a:ext cx="7416724" cy="44310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Including Mark: Discuss</a:t>
            </a:r>
            <a:endParaRPr b="1"/>
          </a:p>
        </p:txBody>
      </p:sp>
      <p:pic>
        <p:nvPicPr>
          <p:cNvPr id="131" name="Google Shape;131;p10"/>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132" name="Google Shape;132;p10"/>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sp>
        <p:nvSpPr>
          <p:cNvPr id="133" name="Google Shape;133;p10"/>
          <p:cNvSpPr txBox="1"/>
          <p:nvPr>
            <p:ph idx="1" type="body"/>
          </p:nvPr>
        </p:nvSpPr>
        <p:spPr>
          <a:xfrm>
            <a:off x="838200" y="1825625"/>
            <a:ext cx="10515600" cy="4351338"/>
          </a:xfrm>
          <a:prstGeom prst="rect">
            <a:avLst/>
          </a:prstGeom>
          <a:solidFill>
            <a:srgbClr val="9EBFDD"/>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sz="2400"/>
          </a:p>
          <a:p>
            <a:pPr indent="0" lvl="0" marL="0" rtl="0" algn="l">
              <a:lnSpc>
                <a:spcPct val="90000"/>
              </a:lnSpc>
              <a:spcBef>
                <a:spcPts val="0"/>
              </a:spcBef>
              <a:spcAft>
                <a:spcPts val="0"/>
              </a:spcAft>
              <a:buClr>
                <a:schemeClr val="dk1"/>
              </a:buClr>
              <a:buSzPts val="2800"/>
              <a:buNone/>
            </a:pPr>
            <a:r>
              <a:rPr lang="en-IE" sz="2400"/>
              <a:t>(a) Can you identify what Mark CAN do from reading the scenario presented?</a:t>
            </a:r>
            <a:endParaRPr sz="2400"/>
          </a:p>
          <a:p>
            <a:pPr indent="-50800" lvl="0" marL="228600" rtl="0" algn="l">
              <a:lnSpc>
                <a:spcPct val="90000"/>
              </a:lnSpc>
              <a:spcBef>
                <a:spcPts val="1000"/>
              </a:spcBef>
              <a:spcAft>
                <a:spcPts val="0"/>
              </a:spcAft>
              <a:buClr>
                <a:schemeClr val="dk1"/>
              </a:buClr>
              <a:buSzPts val="2800"/>
              <a:buNone/>
            </a:pPr>
            <a:r>
              <a:t/>
            </a:r>
            <a:endParaRPr sz="2400"/>
          </a:p>
          <a:p>
            <a:pPr indent="0" lvl="0" marL="0" rtl="0" algn="l">
              <a:lnSpc>
                <a:spcPct val="90000"/>
              </a:lnSpc>
              <a:spcBef>
                <a:spcPts val="1000"/>
              </a:spcBef>
              <a:spcAft>
                <a:spcPts val="0"/>
              </a:spcAft>
              <a:buClr>
                <a:schemeClr val="dk1"/>
              </a:buClr>
              <a:buSzPts val="2800"/>
              <a:buNone/>
            </a:pPr>
            <a:r>
              <a:rPr lang="en-IE" sz="2400"/>
              <a:t>(b) Let’s talk about what challenges arise for </a:t>
            </a:r>
            <a:r>
              <a:rPr i="1" lang="en-IE" sz="2400"/>
              <a:t>Mark </a:t>
            </a:r>
            <a:r>
              <a:rPr lang="en-IE" sz="2400"/>
              <a:t>in his </a:t>
            </a:r>
            <a:r>
              <a:rPr b="1" lang="en-IE" sz="2400"/>
              <a:t>everyday life in school</a:t>
            </a:r>
            <a:r>
              <a:rPr lang="en-IE" sz="2400"/>
              <a:t>? </a:t>
            </a:r>
            <a:endParaRPr sz="2400"/>
          </a:p>
          <a:p>
            <a:pPr indent="-50800" lvl="0" marL="228600" rtl="0" algn="l">
              <a:lnSpc>
                <a:spcPct val="90000"/>
              </a:lnSpc>
              <a:spcBef>
                <a:spcPts val="1000"/>
              </a:spcBef>
              <a:spcAft>
                <a:spcPts val="0"/>
              </a:spcAft>
              <a:buClr>
                <a:schemeClr val="dk1"/>
              </a:buClr>
              <a:buSzPts val="2800"/>
              <a:buNone/>
            </a:pPr>
            <a:r>
              <a:t/>
            </a:r>
            <a:endParaRPr sz="2400"/>
          </a:p>
          <a:p>
            <a:pPr indent="0" lvl="0" marL="0" rtl="0" algn="l">
              <a:lnSpc>
                <a:spcPct val="90000"/>
              </a:lnSpc>
              <a:spcBef>
                <a:spcPts val="1000"/>
              </a:spcBef>
              <a:spcAft>
                <a:spcPts val="0"/>
              </a:spcAft>
              <a:buClr>
                <a:schemeClr val="dk1"/>
              </a:buClr>
              <a:buSzPts val="2800"/>
              <a:buNone/>
            </a:pPr>
            <a:r>
              <a:rPr lang="en-IE" sz="2400"/>
              <a:t>(c) Now let’s examine what challenges arise for </a:t>
            </a:r>
            <a:r>
              <a:rPr i="1" lang="en-IE" sz="2400"/>
              <a:t>Mark </a:t>
            </a:r>
            <a:r>
              <a:rPr lang="en-IE" sz="2400"/>
              <a:t>in his </a:t>
            </a:r>
            <a:r>
              <a:rPr b="1" lang="en-IE" sz="2400"/>
              <a:t>PE lessons</a:t>
            </a:r>
            <a:r>
              <a:rPr lang="en-IE" sz="2400"/>
              <a:t>? </a:t>
            </a:r>
            <a:endParaRPr sz="2400"/>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1"/>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Including Mark: Reflect</a:t>
            </a:r>
            <a:endParaRPr b="1"/>
          </a:p>
        </p:txBody>
      </p:sp>
      <p:pic>
        <p:nvPicPr>
          <p:cNvPr id="140" name="Google Shape;140;p11"/>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141" name="Google Shape;141;p11"/>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sp>
        <p:nvSpPr>
          <p:cNvPr id="142" name="Google Shape;142;p11"/>
          <p:cNvSpPr txBox="1"/>
          <p:nvPr>
            <p:ph idx="1" type="body"/>
          </p:nvPr>
        </p:nvSpPr>
        <p:spPr>
          <a:xfrm>
            <a:off x="838200" y="1825625"/>
            <a:ext cx="10515600" cy="4351338"/>
          </a:xfrm>
          <a:prstGeom prst="rect">
            <a:avLst/>
          </a:prstGeom>
          <a:solidFill>
            <a:srgbClr val="9EBFDD"/>
          </a:solid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380"/>
              <a:buNone/>
            </a:pPr>
            <a:r>
              <a:t/>
            </a:r>
            <a:endParaRPr sz="2380"/>
          </a:p>
          <a:p>
            <a:pPr indent="0" lvl="0" marL="0" rtl="0" algn="l">
              <a:lnSpc>
                <a:spcPct val="80000"/>
              </a:lnSpc>
              <a:spcBef>
                <a:spcPts val="0"/>
              </a:spcBef>
              <a:spcAft>
                <a:spcPts val="0"/>
              </a:spcAft>
              <a:buClr>
                <a:schemeClr val="dk1"/>
              </a:buClr>
              <a:buSzPts val="2380"/>
              <a:buNone/>
            </a:pPr>
            <a:r>
              <a:rPr lang="en-IE" sz="2000"/>
              <a:t>What means or methods of </a:t>
            </a:r>
            <a:r>
              <a:rPr b="1" lang="en-IE" sz="2000"/>
              <a:t>engagement, representation, action and expression </a:t>
            </a:r>
            <a:r>
              <a:rPr lang="en-IE" sz="2000"/>
              <a:t>are evident in this example?</a:t>
            </a:r>
            <a:endParaRPr/>
          </a:p>
          <a:p>
            <a:pPr indent="0" lvl="0" marL="0" rtl="0" algn="l">
              <a:lnSpc>
                <a:spcPct val="80000"/>
              </a:lnSpc>
              <a:spcBef>
                <a:spcPts val="0"/>
              </a:spcBef>
              <a:spcAft>
                <a:spcPts val="0"/>
              </a:spcAft>
              <a:buClr>
                <a:schemeClr val="dk1"/>
              </a:buClr>
              <a:buSzPts val="2380"/>
              <a:buNone/>
            </a:pPr>
            <a:r>
              <a:t/>
            </a:r>
            <a:endParaRPr sz="2000"/>
          </a:p>
          <a:p>
            <a:pPr indent="0" lvl="0" marL="0" rtl="0" algn="l">
              <a:lnSpc>
                <a:spcPct val="80000"/>
              </a:lnSpc>
              <a:spcBef>
                <a:spcPts val="1000"/>
              </a:spcBef>
              <a:spcAft>
                <a:spcPts val="0"/>
              </a:spcAft>
              <a:buClr>
                <a:schemeClr val="dk1"/>
              </a:buClr>
              <a:buSzPts val="2380"/>
              <a:buNone/>
            </a:pPr>
            <a:r>
              <a:rPr b="1" lang="en-IE" sz="2000"/>
              <a:t>Engagement: </a:t>
            </a:r>
            <a:r>
              <a:rPr lang="en-IE" sz="2000"/>
              <a:t>How can you keep their interest? (e.g. offering choice and autonomy, using a variety of equipment, modifying the rules or organisation of a game)</a:t>
            </a:r>
            <a:endParaRPr sz="2000"/>
          </a:p>
          <a:p>
            <a:pPr indent="0" lvl="0" marL="151130" rtl="0" algn="l">
              <a:lnSpc>
                <a:spcPct val="80000"/>
              </a:lnSpc>
              <a:spcBef>
                <a:spcPts val="1000"/>
              </a:spcBef>
              <a:spcAft>
                <a:spcPts val="0"/>
              </a:spcAft>
              <a:buSzPts val="2380"/>
              <a:buNone/>
            </a:pPr>
            <a:r>
              <a:t/>
            </a:r>
            <a:endParaRPr sz="2000"/>
          </a:p>
          <a:p>
            <a:pPr indent="0" lvl="0" marL="0" rtl="0" algn="l">
              <a:lnSpc>
                <a:spcPct val="80000"/>
              </a:lnSpc>
              <a:spcBef>
                <a:spcPts val="1000"/>
              </a:spcBef>
              <a:spcAft>
                <a:spcPts val="0"/>
              </a:spcAft>
              <a:buClr>
                <a:schemeClr val="dk1"/>
              </a:buClr>
              <a:buSzPts val="2380"/>
              <a:buNone/>
            </a:pPr>
            <a:r>
              <a:rPr b="1" lang="en-IE" sz="2000"/>
              <a:t>Representation: </a:t>
            </a:r>
            <a:r>
              <a:rPr lang="en-IE" sz="2000"/>
              <a:t>How can you present your activity in different ways? (e.g. using teacher demonstrations, peer demonstrations, task cards, media clips)</a:t>
            </a:r>
            <a:endParaRPr sz="2000"/>
          </a:p>
          <a:p>
            <a:pPr indent="0" lvl="0" marL="151130" rtl="0" algn="l">
              <a:lnSpc>
                <a:spcPct val="80000"/>
              </a:lnSpc>
              <a:spcBef>
                <a:spcPts val="1000"/>
              </a:spcBef>
              <a:spcAft>
                <a:spcPts val="0"/>
              </a:spcAft>
              <a:buSzPts val="2380"/>
              <a:buNone/>
            </a:pPr>
            <a:r>
              <a:t/>
            </a:r>
            <a:endParaRPr sz="2000"/>
          </a:p>
          <a:p>
            <a:pPr indent="0" lvl="0" marL="0" rtl="0" algn="l">
              <a:lnSpc>
                <a:spcPct val="80000"/>
              </a:lnSpc>
              <a:spcBef>
                <a:spcPts val="1000"/>
              </a:spcBef>
              <a:spcAft>
                <a:spcPts val="0"/>
              </a:spcAft>
              <a:buClr>
                <a:schemeClr val="dk1"/>
              </a:buClr>
              <a:buSzPts val="2380"/>
              <a:buNone/>
            </a:pPr>
            <a:r>
              <a:rPr b="1" lang="en-IE" sz="2000"/>
              <a:t>Action and Expression: </a:t>
            </a:r>
            <a:r>
              <a:rPr lang="en-IE" sz="2000"/>
              <a:t>How can the children demonstrate what they know? (e.g. offering choice in how they execute skills, providing opportunities for self-regulated movement)</a:t>
            </a:r>
            <a:endParaRPr sz="2000"/>
          </a:p>
          <a:p>
            <a:pPr indent="-77470" lvl="0" marL="228600" rtl="0" algn="l">
              <a:lnSpc>
                <a:spcPct val="80000"/>
              </a:lnSpc>
              <a:spcBef>
                <a:spcPts val="1000"/>
              </a:spcBef>
              <a:spcAft>
                <a:spcPts val="0"/>
              </a:spcAft>
              <a:buClr>
                <a:schemeClr val="dk1"/>
              </a:buClr>
              <a:buSzPts val="2380"/>
              <a:buNone/>
            </a:pPr>
            <a:r>
              <a:t/>
            </a:r>
            <a:endParaRPr sz="238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3"/>
          <p:cNvSpPr txBox="1"/>
          <p:nvPr>
            <p:ph type="title"/>
          </p:nvPr>
        </p:nvSpPr>
        <p:spPr>
          <a:xfrm>
            <a:off x="819347" y="317685"/>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Scenario 2 Maria</a:t>
            </a:r>
            <a:endParaRPr b="1"/>
          </a:p>
        </p:txBody>
      </p:sp>
      <p:pic>
        <p:nvPicPr>
          <p:cNvPr id="149" name="Google Shape;149;p13"/>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150" name="Google Shape;150;p13"/>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sp>
        <p:nvSpPr>
          <p:cNvPr id="151" name="Google Shape;151;p13"/>
          <p:cNvSpPr txBox="1"/>
          <p:nvPr>
            <p:ph idx="1" type="body"/>
          </p:nvPr>
        </p:nvSpPr>
        <p:spPr>
          <a:xfrm>
            <a:off x="9829800" y="8658225"/>
            <a:ext cx="2436114" cy="562773"/>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90000"/>
              </a:lnSpc>
              <a:spcBef>
                <a:spcPts val="1000"/>
              </a:spcBef>
              <a:spcAft>
                <a:spcPts val="0"/>
              </a:spcAft>
              <a:buClr>
                <a:schemeClr val="dk1"/>
              </a:buClr>
              <a:buSzPts val="1800"/>
              <a:buNone/>
            </a:pPr>
            <a:r>
              <a:t/>
            </a:r>
            <a:endParaRPr/>
          </a:p>
        </p:txBody>
      </p:sp>
      <p:sp>
        <p:nvSpPr>
          <p:cNvPr id="152" name="Google Shape;152;p13"/>
          <p:cNvSpPr txBox="1"/>
          <p:nvPr/>
        </p:nvSpPr>
        <p:spPr>
          <a:xfrm>
            <a:off x="1027522" y="1690687"/>
            <a:ext cx="106617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53" name="Google Shape;153;p13"/>
          <p:cNvPicPr preferRelativeResize="0"/>
          <p:nvPr/>
        </p:nvPicPr>
        <p:blipFill rotWithShape="1">
          <a:blip r:embed="rId5">
            <a:alphaModFix/>
          </a:blip>
          <a:srcRect b="0" l="0" r="0" t="0"/>
          <a:stretch/>
        </p:blipFill>
        <p:spPr>
          <a:xfrm>
            <a:off x="2461264" y="1576388"/>
            <a:ext cx="6648450" cy="4600575"/>
          </a:xfrm>
          <a:prstGeom prst="rect">
            <a:avLst/>
          </a:prstGeom>
          <a:noFill/>
          <a:ln>
            <a:noFill/>
          </a:ln>
        </p:spPr>
      </p:pic>
      <p:pic>
        <p:nvPicPr>
          <p:cNvPr id="154" name="Google Shape;154;p13"/>
          <p:cNvPicPr preferRelativeResize="0"/>
          <p:nvPr/>
        </p:nvPicPr>
        <p:blipFill rotWithShape="1">
          <a:blip r:embed="rId6">
            <a:alphaModFix/>
          </a:blip>
          <a:srcRect b="0" l="0" r="0" t="0"/>
          <a:stretch/>
        </p:blipFill>
        <p:spPr>
          <a:xfrm>
            <a:off x="2662581" y="2011999"/>
            <a:ext cx="372850" cy="206788"/>
          </a:xfrm>
          <a:prstGeom prst="rect">
            <a:avLst/>
          </a:prstGeom>
          <a:noFill/>
          <a:ln>
            <a:noFill/>
          </a:ln>
        </p:spPr>
      </p:pic>
      <p:pic>
        <p:nvPicPr>
          <p:cNvPr id="155" name="Google Shape;155;p13"/>
          <p:cNvPicPr preferRelativeResize="0"/>
          <p:nvPr/>
        </p:nvPicPr>
        <p:blipFill rotWithShape="1">
          <a:blip r:embed="rId7">
            <a:alphaModFix/>
          </a:blip>
          <a:srcRect b="0" l="0" r="0" t="0"/>
          <a:stretch/>
        </p:blipFill>
        <p:spPr>
          <a:xfrm>
            <a:off x="4786360" y="2045903"/>
            <a:ext cx="285260" cy="172884"/>
          </a:xfrm>
          <a:prstGeom prst="rect">
            <a:avLst/>
          </a:prstGeom>
          <a:noFill/>
          <a:ln>
            <a:noFill/>
          </a:ln>
        </p:spPr>
      </p:pic>
      <p:pic>
        <p:nvPicPr>
          <p:cNvPr id="156" name="Google Shape;156;p13"/>
          <p:cNvPicPr preferRelativeResize="0"/>
          <p:nvPr/>
        </p:nvPicPr>
        <p:blipFill rotWithShape="1">
          <a:blip r:embed="rId8">
            <a:alphaModFix/>
          </a:blip>
          <a:srcRect b="0" l="0" r="0" t="0"/>
          <a:stretch/>
        </p:blipFill>
        <p:spPr>
          <a:xfrm>
            <a:off x="3731051" y="2801897"/>
            <a:ext cx="295275" cy="171450"/>
          </a:xfrm>
          <a:prstGeom prst="rect">
            <a:avLst/>
          </a:prstGeom>
          <a:noFill/>
          <a:ln>
            <a:noFill/>
          </a:ln>
        </p:spPr>
      </p:pic>
      <p:pic>
        <p:nvPicPr>
          <p:cNvPr id="157" name="Google Shape;157;p13"/>
          <p:cNvPicPr preferRelativeResize="0"/>
          <p:nvPr/>
        </p:nvPicPr>
        <p:blipFill rotWithShape="1">
          <a:blip r:embed="rId9">
            <a:alphaModFix/>
          </a:blip>
          <a:srcRect b="0" l="0" r="0" t="0"/>
          <a:stretch/>
        </p:blipFill>
        <p:spPr>
          <a:xfrm>
            <a:off x="4574258" y="2551521"/>
            <a:ext cx="259826" cy="153971"/>
          </a:xfrm>
          <a:prstGeom prst="rect">
            <a:avLst/>
          </a:prstGeom>
          <a:noFill/>
          <a:ln>
            <a:noFill/>
          </a:ln>
        </p:spPr>
      </p:pic>
      <p:pic>
        <p:nvPicPr>
          <p:cNvPr id="158" name="Google Shape;158;p13"/>
          <p:cNvPicPr preferRelativeResize="0"/>
          <p:nvPr/>
        </p:nvPicPr>
        <p:blipFill rotWithShape="1">
          <a:blip r:embed="rId9">
            <a:alphaModFix/>
          </a:blip>
          <a:srcRect b="0" l="0" r="0" t="0"/>
          <a:stretch/>
        </p:blipFill>
        <p:spPr>
          <a:xfrm>
            <a:off x="4303681" y="3257167"/>
            <a:ext cx="334307" cy="1774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4"/>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IE"/>
              <a:t>Including Maria: Discuss</a:t>
            </a:r>
            <a:endParaRPr b="1"/>
          </a:p>
        </p:txBody>
      </p:sp>
      <p:pic>
        <p:nvPicPr>
          <p:cNvPr id="165" name="Google Shape;165;p14"/>
          <p:cNvPicPr preferRelativeResize="0"/>
          <p:nvPr/>
        </p:nvPicPr>
        <p:blipFill rotWithShape="1">
          <a:blip r:embed="rId3">
            <a:alphaModFix/>
          </a:blip>
          <a:srcRect b="0" l="0" r="0" t="0"/>
          <a:stretch/>
        </p:blipFill>
        <p:spPr>
          <a:xfrm>
            <a:off x="9966767" y="230188"/>
            <a:ext cx="2225233" cy="1365622"/>
          </a:xfrm>
          <a:prstGeom prst="rect">
            <a:avLst/>
          </a:prstGeom>
          <a:noFill/>
          <a:ln>
            <a:noFill/>
          </a:ln>
        </p:spPr>
      </p:pic>
      <p:pic>
        <p:nvPicPr>
          <p:cNvPr id="166" name="Google Shape;166;p14"/>
          <p:cNvPicPr preferRelativeResize="0"/>
          <p:nvPr/>
        </p:nvPicPr>
        <p:blipFill rotWithShape="1">
          <a:blip r:embed="rId4">
            <a:alphaModFix/>
          </a:blip>
          <a:srcRect b="0" l="0" r="0" t="0"/>
          <a:stretch/>
        </p:blipFill>
        <p:spPr>
          <a:xfrm>
            <a:off x="9271763" y="6176963"/>
            <a:ext cx="2920237" cy="640135"/>
          </a:xfrm>
          <a:prstGeom prst="rect">
            <a:avLst/>
          </a:prstGeom>
          <a:noFill/>
          <a:ln>
            <a:noFill/>
          </a:ln>
        </p:spPr>
      </p:pic>
      <p:sp>
        <p:nvSpPr>
          <p:cNvPr id="167" name="Google Shape;167;p14"/>
          <p:cNvSpPr txBox="1"/>
          <p:nvPr>
            <p:ph idx="1" type="body"/>
          </p:nvPr>
        </p:nvSpPr>
        <p:spPr>
          <a:xfrm>
            <a:off x="838200" y="1825625"/>
            <a:ext cx="10515600" cy="4351338"/>
          </a:xfrm>
          <a:prstGeom prst="rect">
            <a:avLst/>
          </a:prstGeom>
          <a:solidFill>
            <a:srgbClr val="9EBFDD"/>
          </a:solidFill>
          <a:ln>
            <a:noFill/>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sz="2400"/>
          </a:p>
          <a:p>
            <a:pPr indent="0" lvl="0" marL="457200" rtl="0" algn="l">
              <a:lnSpc>
                <a:spcPct val="90000"/>
              </a:lnSpc>
              <a:spcBef>
                <a:spcPts val="0"/>
              </a:spcBef>
              <a:spcAft>
                <a:spcPts val="0"/>
              </a:spcAft>
              <a:buSzPts val="1800"/>
              <a:buNone/>
            </a:pPr>
            <a:r>
              <a:rPr lang="en-IE" sz="2400"/>
              <a:t>(a) Can you identify what Maria CAN do from reading the scenario presented?</a:t>
            </a:r>
            <a:endParaRPr sz="2400"/>
          </a:p>
          <a:p>
            <a:pPr indent="-50800" lvl="0" marL="228600" rtl="0" algn="l">
              <a:lnSpc>
                <a:spcPct val="90000"/>
              </a:lnSpc>
              <a:spcBef>
                <a:spcPts val="1000"/>
              </a:spcBef>
              <a:spcAft>
                <a:spcPts val="0"/>
              </a:spcAft>
              <a:buClr>
                <a:schemeClr val="dk1"/>
              </a:buClr>
              <a:buSzPts val="2800"/>
              <a:buNone/>
            </a:pPr>
            <a:r>
              <a:t/>
            </a:r>
            <a:endParaRPr sz="2400"/>
          </a:p>
          <a:p>
            <a:pPr indent="0" lvl="0" marL="457200" rtl="0" algn="l">
              <a:lnSpc>
                <a:spcPct val="90000"/>
              </a:lnSpc>
              <a:spcBef>
                <a:spcPts val="1000"/>
              </a:spcBef>
              <a:spcAft>
                <a:spcPts val="0"/>
              </a:spcAft>
              <a:buSzPts val="1800"/>
              <a:buNone/>
            </a:pPr>
            <a:r>
              <a:rPr lang="en-IE" sz="2400"/>
              <a:t>(b) Let’s talk about what challenges arise for Maria in her </a:t>
            </a:r>
            <a:r>
              <a:rPr b="1" lang="en-IE" sz="2400"/>
              <a:t>everyday life in school</a:t>
            </a:r>
            <a:r>
              <a:rPr lang="en-IE" sz="2400"/>
              <a:t>? </a:t>
            </a:r>
            <a:endParaRPr sz="2400"/>
          </a:p>
          <a:p>
            <a:pPr indent="-50800" lvl="0" marL="228600" rtl="0" algn="l">
              <a:lnSpc>
                <a:spcPct val="90000"/>
              </a:lnSpc>
              <a:spcBef>
                <a:spcPts val="1000"/>
              </a:spcBef>
              <a:spcAft>
                <a:spcPts val="0"/>
              </a:spcAft>
              <a:buClr>
                <a:schemeClr val="dk1"/>
              </a:buClr>
              <a:buSzPts val="2800"/>
              <a:buNone/>
            </a:pPr>
            <a:r>
              <a:t/>
            </a:r>
            <a:endParaRPr sz="2400"/>
          </a:p>
          <a:p>
            <a:pPr indent="0" lvl="0" marL="457200" rtl="0" algn="l">
              <a:lnSpc>
                <a:spcPct val="90000"/>
              </a:lnSpc>
              <a:spcBef>
                <a:spcPts val="1000"/>
              </a:spcBef>
              <a:spcAft>
                <a:spcPts val="0"/>
              </a:spcAft>
              <a:buSzPts val="1800"/>
              <a:buNone/>
            </a:pPr>
            <a:r>
              <a:rPr lang="en-IE" sz="2400"/>
              <a:t>(c) Now let’s examine what challenges arise for Maria in her </a:t>
            </a:r>
            <a:r>
              <a:rPr b="1" lang="en-IE" sz="2400"/>
              <a:t>PE lessons? </a:t>
            </a:r>
            <a:endParaRPr b="1" sz="2400"/>
          </a:p>
          <a:p>
            <a:pPr indent="-50800" lvl="0" marL="228600" rtl="0" algn="l">
              <a:lnSpc>
                <a:spcPct val="90000"/>
              </a:lnSpc>
              <a:spcBef>
                <a:spcPts val="1000"/>
              </a:spcBef>
              <a:spcAft>
                <a:spcPts val="0"/>
              </a:spcAft>
              <a:buClr>
                <a:schemeClr val="dk1"/>
              </a:buClr>
              <a:buSzPts val="28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2019-10-07T13:21:18Z</dcterms:created>
  <dc:creator>Claude SCHEUER</dc:creator>
</cp:coreProperties>
</file>