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4dPxMlt1OVxw3sDxxnSgVOacD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notesViewPr>
    <p:cSldViewPr snapToGrid="0" snapToObjects="1">
      <p:cViewPr>
        <p:scale>
          <a:sx n="118" d="100"/>
          <a:sy n="118" d="100"/>
        </p:scale>
        <p:origin x="1506" y="-15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0338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dippe.wearequattro.com/wp-content/uploads/2020/10/1lets-play-togethe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400" b="1" dirty="0"/>
              <a:t>Facilitator Notes  UDL Principles</a:t>
            </a:r>
            <a:endParaRPr dirty="0"/>
          </a:p>
          <a:p>
            <a:pPr marL="0" lvl="0" indent="0" algn="l" rtl="0">
              <a:lnSpc>
                <a:spcPct val="100000"/>
              </a:lnSpc>
              <a:spcBef>
                <a:spcPts val="0"/>
              </a:spcBef>
              <a:spcAft>
                <a:spcPts val="0"/>
              </a:spcAft>
              <a:buSzPts val="1400"/>
              <a:buNone/>
            </a:pPr>
            <a:r>
              <a:rPr lang="en-IE" sz="1400" b="1" dirty="0"/>
              <a:t>Engagement/The why of learning: How can you engage your students, how can you keep their interest (e.g. offering choice and autonomy, using a variety of equipment, modifying the rules or organisation of a game).</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IE" sz="1400" b="1" dirty="0"/>
              <a:t>Representation/The what of learning: How can you show the information/present your activity/explain your activity in different ways (e.g. use of teacher demonstrations, peer demonstrations, task cards, media clips).</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IE" sz="1400" b="1" dirty="0"/>
              <a:t>Action and Expression/The how of learning: How can the students demonstrate what they know (e.g. offer choice in how they execute skills, providing opportunities for self-regulated movement).</a:t>
            </a:r>
            <a:endParaRPr dirty="0"/>
          </a:p>
          <a:p>
            <a:pPr marL="0" lvl="0" indent="0" algn="l" rtl="0">
              <a:lnSpc>
                <a:spcPct val="100000"/>
              </a:lnSpc>
              <a:spcBef>
                <a:spcPts val="0"/>
              </a:spcBef>
              <a:spcAft>
                <a:spcPts val="0"/>
              </a:spcAft>
              <a:buSzPts val="1400"/>
              <a:buNone/>
            </a:pPr>
            <a:endParaRPr sz="1800" dirty="0"/>
          </a:p>
        </p:txBody>
      </p:sp>
      <p:sp>
        <p:nvSpPr>
          <p:cNvPr id="166" name="Google Shape;16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8:notes"/>
          <p:cNvSpPr txBox="1">
            <a:spLocks noGrp="1"/>
          </p:cNvSpPr>
          <p:nvPr>
            <p:ph type="body" idx="1"/>
          </p:nvPr>
        </p:nvSpPr>
        <p:spPr>
          <a:xfrm>
            <a:off x="685800" y="4400550"/>
            <a:ext cx="5486400" cy="44846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1"/>
          </a:p>
        </p:txBody>
      </p:sp>
      <p:sp>
        <p:nvSpPr>
          <p:cNvPr id="184" name="Google Shape;18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9:notes"/>
          <p:cNvSpPr txBox="1">
            <a:spLocks noGrp="1"/>
          </p:cNvSpPr>
          <p:nvPr>
            <p:ph type="body" idx="1"/>
          </p:nvPr>
        </p:nvSpPr>
        <p:spPr>
          <a:xfrm>
            <a:off x="685800" y="4400550"/>
            <a:ext cx="5486400" cy="44846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b="1" dirty="0"/>
              <a:t>S</a:t>
            </a:r>
            <a:r>
              <a:rPr lang="en-IE" b="1" dirty="0" smtClean="0"/>
              <a:t>ee </a:t>
            </a:r>
            <a:r>
              <a:rPr lang="en-IE" b="1" dirty="0"/>
              <a:t>sample </a:t>
            </a:r>
            <a:r>
              <a:rPr lang="en-IE" b="1" dirty="0" smtClean="0"/>
              <a:t>below</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IE" b="1" dirty="0"/>
              <a:t>Warm up</a:t>
            </a:r>
            <a:endParaRPr b="1" dirty="0"/>
          </a:p>
          <a:p>
            <a:pPr marL="0" lvl="0" indent="0" algn="l" rtl="0">
              <a:lnSpc>
                <a:spcPct val="100000"/>
              </a:lnSpc>
              <a:spcBef>
                <a:spcPts val="0"/>
              </a:spcBef>
              <a:spcAft>
                <a:spcPts val="0"/>
              </a:spcAft>
              <a:buSzPts val="1400"/>
              <a:buNone/>
            </a:pPr>
            <a:r>
              <a:rPr lang="en-IE" dirty="0"/>
              <a:t>Parachute with whole class walk and change directions; lift up and down to stretch. </a:t>
            </a:r>
            <a:endParaRPr dirty="0"/>
          </a:p>
          <a:p>
            <a:pPr marL="0" lvl="0" indent="0" algn="l" rtl="0">
              <a:lnSpc>
                <a:spcPct val="100000"/>
              </a:lnSpc>
              <a:spcBef>
                <a:spcPts val="0"/>
              </a:spcBef>
              <a:spcAft>
                <a:spcPts val="0"/>
              </a:spcAft>
              <a:buSzPts val="1400"/>
              <a:buNone/>
            </a:pPr>
            <a:r>
              <a:rPr lang="en-IE" dirty="0"/>
              <a:t>All practice Goal Ball blocking technique lying sideways like  pencil to stretch</a:t>
            </a:r>
            <a:endParaRPr dirty="0"/>
          </a:p>
          <a:p>
            <a:pPr marL="0" lvl="0" indent="0" algn="l" rtl="0">
              <a:lnSpc>
                <a:spcPct val="100000"/>
              </a:lnSpc>
              <a:spcBef>
                <a:spcPts val="0"/>
              </a:spcBef>
              <a:spcAft>
                <a:spcPts val="0"/>
              </a:spcAft>
              <a:buSzPts val="1400"/>
              <a:buNone/>
            </a:pPr>
            <a:r>
              <a:rPr lang="en-IE" dirty="0"/>
              <a:t>Change to upright kneeling position with one leg outstretched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IE" dirty="0"/>
              <a:t>1. Sound Ball Rolling (Lets Play Resource p.36). Rolling a ball to hit as many bowling pins as possible</a:t>
            </a:r>
            <a:endParaRPr dirty="0"/>
          </a:p>
          <a:p>
            <a:pPr marL="0" lvl="0" indent="0" algn="l" rtl="0">
              <a:lnSpc>
                <a:spcPct val="100000"/>
              </a:lnSpc>
              <a:spcBef>
                <a:spcPts val="0"/>
              </a:spcBef>
              <a:spcAft>
                <a:spcPts val="0"/>
              </a:spcAft>
              <a:buSzPts val="1400"/>
              <a:buNone/>
            </a:pPr>
            <a:r>
              <a:rPr lang="en-IE" dirty="0"/>
              <a:t>2. In groups of 6, sit on the floor in 2 lines 2 meters apart and  staggered so the pattern of passing will be zig zag.  Begin by passing/rolling the ball without eye shades and knocking on the floor to indicate the next pass location. After a few attempts repeat with eye shades.  Use a tapping sequence to feel for the ball as it approaches. Repeat kneeling and progress to standing </a:t>
            </a:r>
            <a:endParaRPr dirty="0"/>
          </a:p>
          <a:p>
            <a:pPr marL="0" lvl="0" indent="0" algn="l" rtl="0">
              <a:lnSpc>
                <a:spcPct val="100000"/>
              </a:lnSpc>
              <a:spcBef>
                <a:spcPts val="0"/>
              </a:spcBef>
              <a:spcAft>
                <a:spcPts val="0"/>
              </a:spcAft>
              <a:buSzPts val="1400"/>
              <a:buNone/>
            </a:pPr>
            <a:r>
              <a:rPr lang="en-IE" dirty="0"/>
              <a:t>Zig Zag Relay Passing Activity </a:t>
            </a:r>
            <a:endParaRPr dirty="0"/>
          </a:p>
          <a:p>
            <a:pPr marL="0" lvl="0" indent="0" algn="l" rtl="0">
              <a:lnSpc>
                <a:spcPct val="100000"/>
              </a:lnSpc>
              <a:spcBef>
                <a:spcPts val="0"/>
              </a:spcBef>
              <a:spcAft>
                <a:spcPts val="0"/>
              </a:spcAft>
              <a:buSzPts val="1400"/>
              <a:buNone/>
            </a:pPr>
            <a:r>
              <a:rPr lang="en-IE" dirty="0"/>
              <a:t>Goalball Yoga (Lets Play Resource p.38) 2v2 to guard a goal post by preventing balls from getting into the goal.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IE" dirty="0"/>
              <a:t>Cool Down:</a:t>
            </a:r>
            <a:endParaRPr dirty="0"/>
          </a:p>
          <a:p>
            <a:pPr marL="0" lvl="0" indent="0" algn="l" rtl="0">
              <a:lnSpc>
                <a:spcPct val="100000"/>
              </a:lnSpc>
              <a:spcBef>
                <a:spcPts val="0"/>
              </a:spcBef>
              <a:spcAft>
                <a:spcPts val="0"/>
              </a:spcAft>
              <a:buSzPts val="1400"/>
              <a:buNone/>
            </a:pPr>
            <a:r>
              <a:rPr lang="en-IE" dirty="0"/>
              <a:t>Balance and stretch to music</a:t>
            </a:r>
            <a:endParaRPr dirty="0"/>
          </a:p>
          <a:p>
            <a:pPr marL="0" lvl="0" indent="0" algn="l" rtl="0">
              <a:lnSpc>
                <a:spcPct val="100000"/>
              </a:lnSpc>
              <a:spcBef>
                <a:spcPts val="0"/>
              </a:spcBef>
              <a:spcAft>
                <a:spcPts val="0"/>
              </a:spcAft>
              <a:buSzPts val="1400"/>
              <a:buNone/>
            </a:pPr>
            <a:endParaRPr dirty="0"/>
          </a:p>
        </p:txBody>
      </p:sp>
      <p:sp>
        <p:nvSpPr>
          <p:cNvPr id="195" name="Google Shape;19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1"/>
          </a:p>
        </p:txBody>
      </p:sp>
      <p:sp>
        <p:nvSpPr>
          <p:cNvPr id="204" name="Google Shape;20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49"/>
            <a:ext cx="5486400" cy="44846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900" b="1" dirty="0" smtClean="0"/>
              <a:t>See Sample Below</a:t>
            </a:r>
            <a:endParaRPr sz="900" b="1" dirty="0"/>
          </a:p>
          <a:p>
            <a:pPr marL="0" lvl="0" indent="0" algn="l" rtl="0">
              <a:lnSpc>
                <a:spcPct val="100000"/>
              </a:lnSpc>
              <a:spcBef>
                <a:spcPts val="0"/>
              </a:spcBef>
              <a:spcAft>
                <a:spcPts val="0"/>
              </a:spcAft>
              <a:buSzPts val="1400"/>
              <a:buNone/>
            </a:pPr>
            <a:r>
              <a:rPr lang="en-IE" sz="900" b="1" dirty="0"/>
              <a:t>Warm Up</a:t>
            </a:r>
            <a:endParaRPr sz="1100" b="1" dirty="0"/>
          </a:p>
          <a:p>
            <a:pPr marL="0" lvl="0" indent="0" algn="l" rtl="0">
              <a:lnSpc>
                <a:spcPct val="100000"/>
              </a:lnSpc>
              <a:spcBef>
                <a:spcPts val="0"/>
              </a:spcBef>
              <a:spcAft>
                <a:spcPts val="0"/>
              </a:spcAft>
              <a:buSzPts val="1400"/>
              <a:buNone/>
            </a:pPr>
            <a:r>
              <a:rPr lang="en-IE" sz="1000" b="1" dirty="0"/>
              <a:t>Balance Activities </a:t>
            </a:r>
            <a:r>
              <a:rPr lang="en-IE" sz="1000" dirty="0"/>
              <a:t>All children complete balance activities (balance board/balancing on a spot or mat) while walking, jogging, running, skipping, side stepping. Sign cards or images developed by the children will be used to direct the activities to communicate e.g. stop, start, listen </a:t>
            </a:r>
            <a:endParaRPr sz="200" dirty="0"/>
          </a:p>
          <a:p>
            <a:pPr marL="0" lvl="0" indent="0" algn="l" rtl="0">
              <a:lnSpc>
                <a:spcPct val="100000"/>
              </a:lnSpc>
              <a:spcBef>
                <a:spcPts val="0"/>
              </a:spcBef>
              <a:spcAft>
                <a:spcPts val="0"/>
              </a:spcAft>
              <a:buSzPts val="1400"/>
              <a:buNone/>
            </a:pPr>
            <a:r>
              <a:rPr lang="en-IE" sz="900" dirty="0"/>
              <a:t>Dynamic Stretching using images</a:t>
            </a:r>
            <a:endParaRPr sz="1100" dirty="0"/>
          </a:p>
          <a:p>
            <a:pPr marL="0" lvl="0" indent="0" algn="l" rtl="0">
              <a:lnSpc>
                <a:spcPct val="100000"/>
              </a:lnSpc>
              <a:spcBef>
                <a:spcPts val="0"/>
              </a:spcBef>
              <a:spcAft>
                <a:spcPts val="0"/>
              </a:spcAft>
              <a:buSzPts val="1400"/>
              <a:buNone/>
            </a:pPr>
            <a:r>
              <a:rPr lang="en-IE" sz="900" b="1" dirty="0"/>
              <a:t> </a:t>
            </a:r>
            <a:r>
              <a:rPr lang="en-IE" sz="1100" b="1" dirty="0"/>
              <a:t>Zone Basketball </a:t>
            </a:r>
            <a:r>
              <a:rPr lang="en-IE" sz="1100" dirty="0"/>
              <a:t>(Adapted from 6 v 6 Zone Football in </a:t>
            </a:r>
            <a:r>
              <a:rPr lang="en-IE" sz="1100" dirty="0">
                <a:uFill>
                  <a:noFill/>
                </a:uFill>
                <a:hlinkClick r:id="rId3"/>
              </a:rPr>
              <a:t>Let’s Play Together, p.46</a:t>
            </a:r>
            <a:r>
              <a:rPr lang="en-IE" sz="1100" dirty="0"/>
              <a:t>) Play the basketball game as 3 v 3</a:t>
            </a:r>
            <a:endParaRPr sz="1900" dirty="0"/>
          </a:p>
          <a:p>
            <a:pPr marL="0" lvl="0" indent="0" algn="l" rtl="0">
              <a:lnSpc>
                <a:spcPct val="90000"/>
              </a:lnSpc>
              <a:spcBef>
                <a:spcPts val="1000"/>
              </a:spcBef>
              <a:spcAft>
                <a:spcPts val="0"/>
              </a:spcAft>
              <a:buClr>
                <a:schemeClr val="dk1"/>
              </a:buClr>
              <a:buSzPts val="1500"/>
              <a:buFont typeface="Arial"/>
              <a:buNone/>
            </a:pPr>
            <a:r>
              <a:rPr lang="en-IE" sz="1100" dirty="0"/>
              <a:t>Prepare zones  with coloured cones at the zone corners  and children wear coloured bibs</a:t>
            </a:r>
            <a:endParaRPr sz="1100" dirty="0"/>
          </a:p>
          <a:p>
            <a:pPr marL="0" lvl="0" indent="0" algn="l" rtl="0">
              <a:lnSpc>
                <a:spcPct val="90000"/>
              </a:lnSpc>
              <a:spcBef>
                <a:spcPts val="1000"/>
              </a:spcBef>
              <a:spcAft>
                <a:spcPts val="0"/>
              </a:spcAft>
              <a:buSzPts val="1500"/>
              <a:buNone/>
            </a:pPr>
            <a:r>
              <a:rPr lang="en-IE" sz="1000" dirty="0"/>
              <a:t>Use whiteboard for diagrams to explain the zones or use the image from Let’s Play Together p.46</a:t>
            </a:r>
            <a:endParaRPr sz="1000" dirty="0"/>
          </a:p>
          <a:p>
            <a:pPr marL="0" lvl="0" indent="0" algn="l" rtl="0">
              <a:lnSpc>
                <a:spcPct val="90000"/>
              </a:lnSpc>
              <a:spcBef>
                <a:spcPts val="1000"/>
              </a:spcBef>
              <a:spcAft>
                <a:spcPts val="0"/>
              </a:spcAft>
              <a:buSzPts val="1500"/>
              <a:buNone/>
            </a:pPr>
            <a:r>
              <a:rPr lang="en-IE" sz="1000" dirty="0"/>
              <a:t>The play area could be prepared to present options for children  e.g. 3 v 3 with no zones</a:t>
            </a:r>
            <a:endParaRPr sz="100" b="1" dirty="0"/>
          </a:p>
          <a:p>
            <a:pPr marL="0" lvl="0" indent="0" algn="l" rtl="0">
              <a:lnSpc>
                <a:spcPct val="100000"/>
              </a:lnSpc>
              <a:spcBef>
                <a:spcPts val="0"/>
              </a:spcBef>
              <a:spcAft>
                <a:spcPts val="0"/>
              </a:spcAft>
              <a:buSzPts val="1400"/>
              <a:buNone/>
            </a:pPr>
            <a:r>
              <a:rPr lang="en-IE" sz="1000" dirty="0"/>
              <a:t>Aim to score as many baskets as possible </a:t>
            </a:r>
            <a:endParaRPr sz="1000" dirty="0"/>
          </a:p>
          <a:p>
            <a:pPr marL="0" lvl="0" indent="0" algn="l" rtl="0">
              <a:lnSpc>
                <a:spcPct val="100000"/>
              </a:lnSpc>
              <a:spcBef>
                <a:spcPts val="0"/>
              </a:spcBef>
              <a:spcAft>
                <a:spcPts val="0"/>
              </a:spcAft>
              <a:buSzPts val="1400"/>
              <a:buNone/>
            </a:pPr>
            <a:r>
              <a:rPr lang="en-IE" sz="1000" dirty="0"/>
              <a:t>Players are assigned to specific zones</a:t>
            </a:r>
            <a:endParaRPr sz="1000" dirty="0"/>
          </a:p>
          <a:p>
            <a:pPr marL="0" lvl="0" indent="0" algn="l" rtl="0">
              <a:lnSpc>
                <a:spcPct val="100000"/>
              </a:lnSpc>
              <a:spcBef>
                <a:spcPts val="0"/>
              </a:spcBef>
              <a:spcAft>
                <a:spcPts val="0"/>
              </a:spcAft>
              <a:buSzPts val="1400"/>
              <a:buNone/>
            </a:pPr>
            <a:r>
              <a:rPr lang="en-IE" sz="1000" dirty="0"/>
              <a:t>Participants are to pass the ball to their fellow team mates in the next zone and the player in the final zone tries to score (non contact). </a:t>
            </a:r>
            <a:endParaRPr sz="1000" dirty="0"/>
          </a:p>
          <a:p>
            <a:pPr marL="0" lvl="0" indent="0" algn="l" rtl="0">
              <a:lnSpc>
                <a:spcPct val="100000"/>
              </a:lnSpc>
              <a:spcBef>
                <a:spcPts val="0"/>
              </a:spcBef>
              <a:spcAft>
                <a:spcPts val="0"/>
              </a:spcAft>
              <a:buSzPts val="1400"/>
              <a:buNone/>
            </a:pPr>
            <a:r>
              <a:rPr lang="en-IE" sz="1000" dirty="0"/>
              <a:t>Revise communication sign cards or images </a:t>
            </a:r>
            <a:endParaRPr dirty="0"/>
          </a:p>
          <a:p>
            <a:pPr marL="0" lvl="0" indent="0" algn="l" rtl="0">
              <a:lnSpc>
                <a:spcPct val="100000"/>
              </a:lnSpc>
              <a:spcBef>
                <a:spcPts val="0"/>
              </a:spcBef>
              <a:spcAft>
                <a:spcPts val="0"/>
              </a:spcAft>
              <a:buSzPts val="1400"/>
              <a:buNone/>
            </a:pPr>
            <a:r>
              <a:rPr lang="en-IE" sz="1000" dirty="0"/>
              <a:t>Use whiteboard for diagrams</a:t>
            </a:r>
            <a:endParaRPr dirty="0"/>
          </a:p>
          <a:p>
            <a:pPr marL="0" lvl="0" indent="0" algn="l" rtl="0">
              <a:lnSpc>
                <a:spcPct val="100000"/>
              </a:lnSpc>
              <a:spcBef>
                <a:spcPts val="0"/>
              </a:spcBef>
              <a:spcAft>
                <a:spcPts val="0"/>
              </a:spcAft>
              <a:buSzPts val="1400"/>
              <a:buNone/>
            </a:pPr>
            <a:r>
              <a:rPr lang="en-IE" sz="1000" b="1" dirty="0"/>
              <a:t>Cool Down</a:t>
            </a:r>
            <a:endParaRPr dirty="0"/>
          </a:p>
          <a:p>
            <a:pPr marL="0" lvl="0" indent="0" algn="l" rtl="0">
              <a:lnSpc>
                <a:spcPct val="100000"/>
              </a:lnSpc>
              <a:spcBef>
                <a:spcPts val="0"/>
              </a:spcBef>
              <a:spcAft>
                <a:spcPts val="0"/>
              </a:spcAft>
              <a:buSzPts val="1400"/>
              <a:buNone/>
            </a:pPr>
            <a:r>
              <a:rPr lang="en-IE" sz="1000" dirty="0"/>
              <a:t>Cooperative activity</a:t>
            </a:r>
            <a:endParaRPr sz="1000" dirty="0"/>
          </a:p>
          <a:p>
            <a:pPr marL="0" lvl="0" indent="0" algn="l" rtl="0">
              <a:lnSpc>
                <a:spcPct val="100000"/>
              </a:lnSpc>
              <a:spcBef>
                <a:spcPts val="0"/>
              </a:spcBef>
              <a:spcAft>
                <a:spcPts val="0"/>
              </a:spcAft>
              <a:buSzPts val="1400"/>
              <a:buNone/>
            </a:pPr>
            <a:endParaRPr dirty="0"/>
          </a:p>
        </p:txBody>
      </p:sp>
      <p:sp>
        <p:nvSpPr>
          <p:cNvPr id="215" name="Google Shape;21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1:notes"/>
          <p:cNvSpPr txBox="1">
            <a:spLocks noGrp="1"/>
          </p:cNvSpPr>
          <p:nvPr>
            <p:ph type="body" idx="1"/>
          </p:nvPr>
        </p:nvSpPr>
        <p:spPr>
          <a:xfrm>
            <a:off x="685800" y="4400549"/>
            <a:ext cx="5486400" cy="44846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000" dirty="0"/>
              <a:t>This section is open to hear the views of the participants related to inclusive practice. However broader discussions related to additional activities arising could be </a:t>
            </a:r>
            <a:r>
              <a:rPr lang="en-IE" sz="1000" dirty="0" smtClean="0"/>
              <a:t>explored. Discussion </a:t>
            </a:r>
            <a:r>
              <a:rPr lang="en-IE" sz="1000" dirty="0"/>
              <a:t>and sharing can be undertaken in small groups or as a whole group. It is important that the small group will have time to share with the whole group. </a:t>
            </a:r>
            <a:endParaRPr sz="400" dirty="0"/>
          </a:p>
          <a:p>
            <a:pPr marL="0" lvl="0" indent="0" algn="l" rtl="0">
              <a:lnSpc>
                <a:spcPct val="100000"/>
              </a:lnSpc>
              <a:spcBef>
                <a:spcPts val="0"/>
              </a:spcBef>
              <a:spcAft>
                <a:spcPts val="0"/>
              </a:spcAft>
              <a:buSzPts val="1400"/>
              <a:buNone/>
            </a:pPr>
            <a:endParaRPr sz="700" dirty="0"/>
          </a:p>
          <a:p>
            <a:pPr marL="0" lvl="0" indent="0" algn="l" rtl="0">
              <a:lnSpc>
                <a:spcPct val="100000"/>
              </a:lnSpc>
              <a:spcBef>
                <a:spcPts val="0"/>
              </a:spcBef>
              <a:spcAft>
                <a:spcPts val="0"/>
              </a:spcAft>
              <a:buSzPts val="1400"/>
              <a:buNone/>
            </a:pPr>
            <a:endParaRPr sz="900" dirty="0"/>
          </a:p>
        </p:txBody>
      </p:sp>
      <p:sp>
        <p:nvSpPr>
          <p:cNvPr id="224" name="Google Shape;22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3:notes"/>
          <p:cNvSpPr txBox="1">
            <a:spLocks noGrp="1"/>
          </p:cNvSpPr>
          <p:nvPr>
            <p:ph type="body" idx="1"/>
          </p:nvPr>
        </p:nvSpPr>
        <p:spPr>
          <a:xfrm>
            <a:off x="685800" y="4400549"/>
            <a:ext cx="5486400" cy="448465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1"/>
          </a:p>
        </p:txBody>
      </p:sp>
      <p:sp>
        <p:nvSpPr>
          <p:cNvPr id="233" name="Google Shape;2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800" b="1" dirty="0"/>
          </a:p>
        </p:txBody>
      </p:sp>
      <p:sp>
        <p:nvSpPr>
          <p:cNvPr id="90" name="Google Shape;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800" b="1"/>
              <a:t> Bill</a:t>
            </a:r>
            <a:endParaRPr sz="1800" b="1"/>
          </a:p>
        </p:txBody>
      </p:sp>
      <p:sp>
        <p:nvSpPr>
          <p:cNvPr id="101" name="Google Shape;10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800" b="1"/>
              <a:t> John</a:t>
            </a:r>
            <a:endParaRPr sz="1800" b="1"/>
          </a:p>
        </p:txBody>
      </p:sp>
      <p:sp>
        <p:nvSpPr>
          <p:cNvPr id="111" name="Google Shape;1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b="1"/>
          </a:p>
        </p:txBody>
      </p:sp>
      <p:sp>
        <p:nvSpPr>
          <p:cNvPr id="121" name="Google Shape;12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0:notes"/>
          <p:cNvSpPr txBox="1">
            <a:spLocks noGrp="1"/>
          </p:cNvSpPr>
          <p:nvPr>
            <p:ph type="body" idx="1"/>
          </p:nvPr>
        </p:nvSpPr>
        <p:spPr>
          <a:xfrm>
            <a:off x="379562" y="4400550"/>
            <a:ext cx="5792638" cy="4519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IE" sz="1600" b="1" dirty="0" smtClean="0"/>
              <a:t>Here </a:t>
            </a:r>
            <a:r>
              <a:rPr lang="en-IE" sz="1600" b="1" dirty="0"/>
              <a:t>are additional questions to prompt discussion using the Inclusion process at your </a:t>
            </a:r>
            <a:r>
              <a:rPr lang="en-IE" sz="1600" b="1" dirty="0" smtClean="0"/>
              <a:t>workshop</a:t>
            </a:r>
            <a:r>
              <a:rPr lang="en-IE" sz="1600" b="1" dirty="0" smtClean="0"/>
              <a:t>.</a:t>
            </a:r>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Arial"/>
              <a:buNone/>
            </a:pPr>
            <a:r>
              <a:rPr lang="en-IE" sz="1600" b="1" dirty="0" smtClean="0"/>
              <a:t>You </a:t>
            </a:r>
            <a:r>
              <a:rPr lang="en-IE" sz="1600" b="1" dirty="0"/>
              <a:t>may wish to select 2/3 questions below and insert them in the slide itself to support a, b, and c, above. </a:t>
            </a:r>
            <a:endParaRPr sz="1600" b="1" dirty="0"/>
          </a:p>
          <a:p>
            <a:pPr marL="0" indent="0">
              <a:buClr>
                <a:schemeClr val="dk1"/>
              </a:buClr>
            </a:pPr>
            <a:r>
              <a:rPr lang="en-IE" sz="1600" dirty="0"/>
              <a:t>What practices do you use in your PE lessons? </a:t>
            </a:r>
          </a:p>
          <a:p>
            <a:pPr marL="0" lvl="0" indent="0" algn="l" rtl="0">
              <a:lnSpc>
                <a:spcPct val="100000"/>
              </a:lnSpc>
              <a:spcBef>
                <a:spcPts val="0"/>
              </a:spcBef>
              <a:spcAft>
                <a:spcPts val="0"/>
              </a:spcAft>
              <a:buClr>
                <a:schemeClr val="dk1"/>
              </a:buClr>
              <a:buSzPts val="1400"/>
              <a:buFont typeface="Arial"/>
              <a:buNone/>
            </a:pPr>
            <a:r>
              <a:rPr lang="en-IE" sz="1600" dirty="0" smtClean="0"/>
              <a:t>What </a:t>
            </a:r>
            <a:r>
              <a:rPr lang="en-IE" sz="1600" dirty="0"/>
              <a:t>are your strategies on how you deal with students </a:t>
            </a:r>
            <a:r>
              <a:rPr lang="en-IE" sz="1600" dirty="0" smtClean="0"/>
              <a:t>like John?</a:t>
            </a:r>
            <a:endParaRPr sz="1600" dirty="0"/>
          </a:p>
          <a:p>
            <a:pPr marL="0" lvl="0" indent="0" algn="l" rtl="0">
              <a:lnSpc>
                <a:spcPct val="100000"/>
              </a:lnSpc>
              <a:spcBef>
                <a:spcPts val="0"/>
              </a:spcBef>
              <a:spcAft>
                <a:spcPts val="0"/>
              </a:spcAft>
              <a:buClr>
                <a:schemeClr val="dk1"/>
              </a:buClr>
              <a:buSzPts val="1400"/>
              <a:buFont typeface="Arial"/>
              <a:buNone/>
            </a:pPr>
            <a:r>
              <a:rPr lang="en-IE" sz="1600" dirty="0" smtClean="0"/>
              <a:t>How </a:t>
            </a:r>
            <a:r>
              <a:rPr lang="en-IE" sz="1600" dirty="0"/>
              <a:t>do you communicate with </a:t>
            </a:r>
            <a:r>
              <a:rPr lang="en-IE" sz="1600" dirty="0" smtClean="0"/>
              <a:t>John’s peers </a:t>
            </a:r>
            <a:r>
              <a:rPr lang="en-IE" sz="1600" dirty="0"/>
              <a:t>to </a:t>
            </a:r>
            <a:r>
              <a:rPr lang="en-IE" sz="1600" dirty="0" smtClean="0"/>
              <a:t>him?</a:t>
            </a:r>
            <a:endParaRPr sz="1600" dirty="0"/>
          </a:p>
          <a:p>
            <a:pPr marL="0" lvl="0" indent="0" algn="l" rtl="0">
              <a:lnSpc>
                <a:spcPct val="100000"/>
              </a:lnSpc>
              <a:spcBef>
                <a:spcPts val="0"/>
              </a:spcBef>
              <a:spcAft>
                <a:spcPts val="0"/>
              </a:spcAft>
              <a:buClr>
                <a:schemeClr val="dk1"/>
              </a:buClr>
              <a:buSzPts val="1400"/>
              <a:buFont typeface="Arial"/>
              <a:buNone/>
            </a:pPr>
            <a:r>
              <a:rPr lang="en-IE" sz="1600" dirty="0"/>
              <a:t>Is there anything that teachers should avoid?</a:t>
            </a:r>
            <a:endParaRPr sz="1600" dirty="0"/>
          </a:p>
          <a:p>
            <a:pPr marL="0" lvl="0" indent="0" algn="l" rtl="0">
              <a:lnSpc>
                <a:spcPct val="100000"/>
              </a:lnSpc>
              <a:spcBef>
                <a:spcPts val="0"/>
              </a:spcBef>
              <a:spcAft>
                <a:spcPts val="0"/>
              </a:spcAft>
              <a:buClr>
                <a:schemeClr val="dk1"/>
              </a:buClr>
              <a:buSzPts val="1400"/>
              <a:buFont typeface="Arial"/>
              <a:buNone/>
            </a:pPr>
            <a:r>
              <a:rPr lang="en-IE" sz="1600" dirty="0"/>
              <a:t>Is there anything that teachers should be aware of?</a:t>
            </a:r>
            <a:endParaRPr sz="1600" dirty="0"/>
          </a:p>
          <a:p>
            <a:pPr marL="0" lvl="0" indent="0" algn="l" rtl="0">
              <a:lnSpc>
                <a:spcPct val="100000"/>
              </a:lnSpc>
              <a:spcBef>
                <a:spcPts val="0"/>
              </a:spcBef>
              <a:spcAft>
                <a:spcPts val="0"/>
              </a:spcAft>
              <a:buClr>
                <a:schemeClr val="dk1"/>
              </a:buClr>
              <a:buSzPts val="1400"/>
              <a:buFont typeface="Arial"/>
              <a:buNone/>
            </a:pPr>
            <a:r>
              <a:rPr lang="en-IE" sz="1600" dirty="0"/>
              <a:t>Could you suggest some possible solutions or examples of good practice? </a:t>
            </a:r>
            <a:endParaRPr sz="1600" dirty="0"/>
          </a:p>
          <a:p>
            <a:pPr marL="0" lvl="0" indent="0" algn="l" rtl="0">
              <a:lnSpc>
                <a:spcPct val="100000"/>
              </a:lnSpc>
              <a:spcBef>
                <a:spcPts val="0"/>
              </a:spcBef>
              <a:spcAft>
                <a:spcPts val="0"/>
              </a:spcAft>
              <a:buClr>
                <a:schemeClr val="dk1"/>
              </a:buClr>
              <a:buSzPts val="1400"/>
              <a:buFont typeface="Arial"/>
              <a:buNone/>
            </a:pPr>
            <a:r>
              <a:rPr lang="en-IE" sz="1600" dirty="0"/>
              <a:t>Would your solutions work in athletics, </a:t>
            </a:r>
            <a:r>
              <a:rPr lang="en-IE" sz="1600" dirty="0" smtClean="0"/>
              <a:t>sports/ </a:t>
            </a:r>
            <a:r>
              <a:rPr lang="en-IE" sz="1600" dirty="0"/>
              <a:t>games, swimming…or would  they </a:t>
            </a:r>
            <a:r>
              <a:rPr lang="en-IE" sz="1600" dirty="0" smtClean="0"/>
              <a:t>differ?</a:t>
            </a:r>
            <a:endParaRPr sz="1600" dirty="0"/>
          </a:p>
          <a:p>
            <a:pPr marL="0" lvl="0" indent="0" algn="l" rtl="0">
              <a:lnSpc>
                <a:spcPct val="100000"/>
              </a:lnSpc>
              <a:spcBef>
                <a:spcPts val="0"/>
              </a:spcBef>
              <a:spcAft>
                <a:spcPts val="0"/>
              </a:spcAft>
              <a:buClr>
                <a:schemeClr val="dk1"/>
              </a:buClr>
              <a:buSzPts val="1400"/>
              <a:buFont typeface="Arial"/>
              <a:buNone/>
            </a:pPr>
            <a:endParaRPr sz="1600" dirty="0"/>
          </a:p>
          <a:p>
            <a:pPr marL="0" lvl="0" indent="0" algn="l" rtl="0">
              <a:lnSpc>
                <a:spcPct val="100000"/>
              </a:lnSpc>
              <a:spcBef>
                <a:spcPts val="0"/>
              </a:spcBef>
              <a:spcAft>
                <a:spcPts val="0"/>
              </a:spcAft>
              <a:buSzPts val="1400"/>
              <a:buNone/>
            </a:pPr>
            <a:endParaRPr sz="1600" dirty="0"/>
          </a:p>
        </p:txBody>
      </p:sp>
      <p:sp>
        <p:nvSpPr>
          <p:cNvPr id="130" name="Google Shape;1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1:notes"/>
          <p:cNvSpPr txBox="1">
            <a:spLocks noGrp="1"/>
          </p:cNvSpPr>
          <p:nvPr>
            <p:ph type="body" idx="1"/>
          </p:nvPr>
        </p:nvSpPr>
        <p:spPr>
          <a:xfrm>
            <a:off x="685800" y="4367122"/>
            <a:ext cx="5486400" cy="465610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sz="1400" b="1" dirty="0"/>
              <a:t>Facilitator Notes  UDL Principles</a:t>
            </a:r>
            <a:endParaRPr dirty="0"/>
          </a:p>
          <a:p>
            <a:pPr marL="0" lvl="0" indent="0" algn="l" rtl="0">
              <a:lnSpc>
                <a:spcPct val="100000"/>
              </a:lnSpc>
              <a:spcBef>
                <a:spcPts val="0"/>
              </a:spcBef>
              <a:spcAft>
                <a:spcPts val="0"/>
              </a:spcAft>
              <a:buSzPts val="1400"/>
              <a:buNone/>
            </a:pPr>
            <a:r>
              <a:rPr lang="en-IE" sz="1400" b="1" dirty="0"/>
              <a:t>Engagement/The why of learning: How can you engage your students, how can you keep their interest (e.g. offering choice and autonomy, using a variety of equipment, modifying the rules or organisation of a game).</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IE" sz="1400" b="1" dirty="0"/>
              <a:t>Representation/The what of learning: How can you show the information/present your activity/explain your activity in different ways (e.g. use of teacher demonstrations, peer demonstrations, task cards, media clips).</a:t>
            </a:r>
            <a:endParaRPr dirty="0"/>
          </a:p>
          <a:p>
            <a:pPr marL="0" lvl="0" indent="0" algn="l" rtl="0">
              <a:lnSpc>
                <a:spcPct val="100000"/>
              </a:lnSpc>
              <a:spcBef>
                <a:spcPts val="0"/>
              </a:spcBef>
              <a:spcAft>
                <a:spcPts val="0"/>
              </a:spcAft>
              <a:buSzPts val="1400"/>
              <a:buNone/>
            </a:pPr>
            <a:endParaRPr sz="1400" b="1" dirty="0"/>
          </a:p>
          <a:p>
            <a:pPr marL="0" lvl="0" indent="0" algn="l" rtl="0">
              <a:lnSpc>
                <a:spcPct val="100000"/>
              </a:lnSpc>
              <a:spcBef>
                <a:spcPts val="0"/>
              </a:spcBef>
              <a:spcAft>
                <a:spcPts val="0"/>
              </a:spcAft>
              <a:buSzPts val="1400"/>
              <a:buNone/>
            </a:pPr>
            <a:r>
              <a:rPr lang="en-IE" sz="1400" b="1" dirty="0"/>
              <a:t>Action and Expression/The how of learning: How can the students demonstrate what they know (e.g. offer choice in how they execute skills, providing opportunities for self-regulated movement).</a:t>
            </a:r>
            <a:endParaRPr dirty="0"/>
          </a:p>
          <a:p>
            <a:pPr marL="0" lvl="0" indent="0" algn="l" rtl="0">
              <a:lnSpc>
                <a:spcPct val="100000"/>
              </a:lnSpc>
              <a:spcBef>
                <a:spcPts val="0"/>
              </a:spcBef>
              <a:spcAft>
                <a:spcPts val="0"/>
              </a:spcAft>
              <a:buSzPts val="1400"/>
              <a:buNone/>
            </a:pPr>
            <a:endParaRPr sz="1400" b="1" dirty="0"/>
          </a:p>
        </p:txBody>
      </p:sp>
      <p:sp>
        <p:nvSpPr>
          <p:cNvPr id="139" name="Google Shape;13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2000"/>
          </a:p>
        </p:txBody>
      </p:sp>
      <p:sp>
        <p:nvSpPr>
          <p:cNvPr id="148" name="Google Shape;14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400549"/>
            <a:ext cx="5486400" cy="4588175"/>
          </a:xfrm>
          <a:prstGeom prst="rect">
            <a:avLst/>
          </a:prstGeom>
          <a:noFill/>
          <a:ln>
            <a:noFill/>
          </a:ln>
        </p:spPr>
        <p:txBody>
          <a:bodyPr spcFirstLastPara="1" wrap="square" lIns="91425" tIns="45700" rIns="91425" bIns="45700" anchor="t" anchorCtr="0">
            <a:noAutofit/>
          </a:bodyPr>
          <a:lstStyle/>
          <a:p>
            <a:pPr marL="0" lvl="0" indent="0">
              <a:buClr>
                <a:schemeClr val="dk1"/>
              </a:buClr>
            </a:pPr>
            <a:r>
              <a:rPr lang="en-IE" b="1" dirty="0"/>
              <a:t>Here are additional questions to prompt discussion using the Inclusion process at your workshop.</a:t>
            </a:r>
          </a:p>
          <a:p>
            <a:pPr marL="0" lvl="0" indent="0">
              <a:buClr>
                <a:schemeClr val="dk1"/>
              </a:buClr>
            </a:pPr>
            <a:endParaRPr lang="en-IE" dirty="0"/>
          </a:p>
          <a:p>
            <a:pPr marL="0" lvl="0" indent="0">
              <a:buClr>
                <a:schemeClr val="dk1"/>
              </a:buClr>
            </a:pPr>
            <a:r>
              <a:rPr lang="en-IE" b="1" dirty="0"/>
              <a:t>You may wish to select 2/3 questions below and insert them in the slide itself to support a, b, and c, above. </a:t>
            </a:r>
          </a:p>
          <a:p>
            <a:pPr marL="0" indent="0">
              <a:buClr>
                <a:schemeClr val="dk1"/>
              </a:buClr>
            </a:pPr>
            <a:r>
              <a:rPr lang="en-IE" dirty="0"/>
              <a:t>What practices do you use in your PE lessons? </a:t>
            </a:r>
          </a:p>
          <a:p>
            <a:pPr marL="0" lvl="0" indent="0">
              <a:buClr>
                <a:schemeClr val="dk1"/>
              </a:buClr>
            </a:pPr>
            <a:r>
              <a:rPr lang="en-IE" dirty="0"/>
              <a:t>What are your strategies on how you deal with students like </a:t>
            </a:r>
            <a:r>
              <a:rPr lang="en-IE" dirty="0" smtClean="0"/>
              <a:t>Bill?</a:t>
            </a:r>
            <a:endParaRPr lang="en-IE" dirty="0"/>
          </a:p>
          <a:p>
            <a:pPr marL="0" lvl="0" indent="0">
              <a:buClr>
                <a:schemeClr val="dk1"/>
              </a:buClr>
            </a:pPr>
            <a:r>
              <a:rPr lang="en-IE" dirty="0"/>
              <a:t>How do you communicate with </a:t>
            </a:r>
            <a:r>
              <a:rPr lang="en-IE" dirty="0" smtClean="0"/>
              <a:t>Bill’s </a:t>
            </a:r>
            <a:r>
              <a:rPr lang="en-IE" dirty="0"/>
              <a:t>peers to him?</a:t>
            </a:r>
          </a:p>
          <a:p>
            <a:pPr marL="0" lvl="0" indent="0">
              <a:buClr>
                <a:schemeClr val="dk1"/>
              </a:buClr>
            </a:pPr>
            <a:r>
              <a:rPr lang="en-IE" dirty="0"/>
              <a:t>Is there anything that teachers should avoid?</a:t>
            </a:r>
          </a:p>
          <a:p>
            <a:pPr marL="0" lvl="0" indent="0">
              <a:buClr>
                <a:schemeClr val="dk1"/>
              </a:buClr>
            </a:pPr>
            <a:r>
              <a:rPr lang="en-IE" dirty="0"/>
              <a:t>Is there anything that teachers should be aware of?</a:t>
            </a:r>
          </a:p>
          <a:p>
            <a:pPr marL="0" lvl="0" indent="0">
              <a:buClr>
                <a:schemeClr val="dk1"/>
              </a:buClr>
            </a:pPr>
            <a:r>
              <a:rPr lang="en-IE" dirty="0"/>
              <a:t>Could you suggest some possible solutions or examples of good practice? </a:t>
            </a:r>
          </a:p>
          <a:p>
            <a:pPr marL="0" lvl="0" indent="0">
              <a:buClr>
                <a:schemeClr val="dk1"/>
              </a:buClr>
            </a:pPr>
            <a:r>
              <a:rPr lang="en-IE" dirty="0"/>
              <a:t>Would your solutions work in athletics, sports/ games, swimming…or would  they differ?</a:t>
            </a:r>
          </a:p>
          <a:p>
            <a:pPr marL="0" lvl="0" indent="0" algn="l" rtl="0">
              <a:lnSpc>
                <a:spcPct val="100000"/>
              </a:lnSpc>
              <a:spcBef>
                <a:spcPts val="0"/>
              </a:spcBef>
              <a:spcAft>
                <a:spcPts val="0"/>
              </a:spcAft>
              <a:buSzPts val="1400"/>
              <a:buNone/>
            </a:pPr>
            <a:endParaRPr dirty="0"/>
          </a:p>
        </p:txBody>
      </p:sp>
      <p:sp>
        <p:nvSpPr>
          <p:cNvPr id="157" name="Google Shape;1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Google Shape;6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watch?reload=9&amp;v=CJGY88wcQtI" TargetMode="External"/><Relationship Id="rId5" Type="http://schemas.openxmlformats.org/officeDocument/2006/relationships/hyperlink" Target="http://dippe.wearequattro.com/wp-content/uploads/2020/10/1lets-play-together.pdf" TargetMode="Externa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dippe.wearequattro.com/wp-content/uploads/2020/10/1lets-play-together.pdf"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reload=9&amp;v=CJGY88wcQtI" TargetMode="External"/><Relationship Id="rId5" Type="http://schemas.openxmlformats.org/officeDocument/2006/relationships/hyperlink" Target="http://dippe.wearequattro.com/wp-content/uploads/2020/10/1lets-play-together.pdf"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a:stretch/>
        </p:blipFill>
        <p:spPr>
          <a:xfrm>
            <a:off x="16932" y="0"/>
            <a:ext cx="12156621" cy="5486400"/>
          </a:xfrm>
          <a:prstGeom prst="rect">
            <a:avLst/>
          </a:prstGeom>
          <a:noFill/>
          <a:ln>
            <a:noFill/>
          </a:ln>
        </p:spPr>
      </p:pic>
      <p:sp>
        <p:nvSpPr>
          <p:cNvPr id="83" name="Google Shape;83;p1"/>
          <p:cNvSpPr txBox="1">
            <a:spLocks noGrp="1"/>
          </p:cNvSpPr>
          <p:nvPr>
            <p:ph type="ctrTitle"/>
          </p:nvPr>
        </p:nvSpPr>
        <p:spPr>
          <a:xfrm>
            <a:off x="1523242" y="4931022"/>
            <a:ext cx="9144000" cy="108316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23456"/>
              <a:buFont typeface="Calibri"/>
              <a:buNone/>
            </a:pPr>
            <a:r>
              <a:rPr lang="en-IE" sz="4860"/>
              <a:t/>
            </a:r>
            <a:br>
              <a:rPr lang="en-IE" sz="4860"/>
            </a:br>
            <a:r>
              <a:rPr lang="en-IE" sz="4860"/>
              <a:t/>
            </a:r>
            <a:br>
              <a:rPr lang="en-IE" sz="4860"/>
            </a:br>
            <a:endParaRPr sz="4860"/>
          </a:p>
        </p:txBody>
      </p:sp>
      <p:pic>
        <p:nvPicPr>
          <p:cNvPr id="84" name="Google Shape;84;p1"/>
          <p:cNvPicPr preferRelativeResize="0"/>
          <p:nvPr/>
        </p:nvPicPr>
        <p:blipFill rotWithShape="1">
          <a:blip r:embed="rId4">
            <a:alphaModFix/>
          </a:blip>
          <a:srcRect/>
          <a:stretch/>
        </p:blipFill>
        <p:spPr>
          <a:xfrm>
            <a:off x="118536" y="5615504"/>
            <a:ext cx="1852094" cy="1140898"/>
          </a:xfrm>
          <a:prstGeom prst="rect">
            <a:avLst/>
          </a:prstGeom>
          <a:noFill/>
          <a:ln>
            <a:noFill/>
          </a:ln>
        </p:spPr>
      </p:pic>
      <p:pic>
        <p:nvPicPr>
          <p:cNvPr id="85" name="Google Shape;85;p1"/>
          <p:cNvPicPr preferRelativeResize="0"/>
          <p:nvPr/>
        </p:nvPicPr>
        <p:blipFill rotWithShape="1">
          <a:blip r:embed="rId5">
            <a:alphaModFix/>
          </a:blip>
          <a:srcRect/>
          <a:stretch/>
        </p:blipFill>
        <p:spPr>
          <a:xfrm>
            <a:off x="8864866" y="5907632"/>
            <a:ext cx="3327133" cy="950368"/>
          </a:xfrm>
          <a:prstGeom prst="rect">
            <a:avLst/>
          </a:prstGeom>
          <a:noFill/>
          <a:ln>
            <a:noFill/>
          </a:ln>
        </p:spPr>
      </p:pic>
      <p:sp>
        <p:nvSpPr>
          <p:cNvPr id="86" name="Google Shape;86;p1"/>
          <p:cNvSpPr txBox="1">
            <a:spLocks noGrp="1"/>
          </p:cNvSpPr>
          <p:nvPr>
            <p:ph type="subTitle" idx="1"/>
          </p:nvPr>
        </p:nvSpPr>
        <p:spPr>
          <a:xfrm>
            <a:off x="1384425" y="4054577"/>
            <a:ext cx="9144000" cy="1949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SzPts val="2335"/>
              <a:buNone/>
            </a:pPr>
            <a:r>
              <a:rPr lang="en-IE" sz="2160"/>
              <a:t/>
            </a:r>
            <a:br>
              <a:rPr lang="en-IE" sz="2160"/>
            </a:br>
            <a:r>
              <a:rPr lang="en-IE" sz="2160"/>
              <a:t/>
            </a:r>
            <a:br>
              <a:rPr lang="en-IE" sz="2160"/>
            </a:br>
            <a:r>
              <a:rPr lang="en-IE" sz="4400"/>
              <a:t>Phase 3 </a:t>
            </a:r>
            <a:r>
              <a:rPr lang="en-IE" sz="4400">
                <a:solidFill>
                  <a:srgbClr val="000000"/>
                </a:solidFill>
              </a:rPr>
              <a:t>Thematic Module </a:t>
            </a:r>
            <a:r>
              <a:rPr lang="en-IE" sz="4400" i="1">
                <a:solidFill>
                  <a:srgbClr val="000000"/>
                </a:solidFill>
              </a:rPr>
              <a:t>Sensory</a:t>
            </a:r>
            <a:endParaRPr i="1"/>
          </a:p>
          <a:p>
            <a:pPr marL="0" lvl="0" indent="0" algn="l" rtl="0">
              <a:lnSpc>
                <a:spcPct val="80000"/>
              </a:lnSpc>
              <a:spcBef>
                <a:spcPts val="0"/>
              </a:spcBef>
              <a:spcAft>
                <a:spcPts val="0"/>
              </a:spcAft>
              <a:buSzPts val="2335"/>
              <a:buNone/>
            </a:pPr>
            <a:r>
              <a:rPr lang="en-IE" sz="4400">
                <a:solidFill>
                  <a:srgbClr val="000000"/>
                </a:solidFill>
              </a:rPr>
              <a:t>Phase 4 </a:t>
            </a:r>
            <a:r>
              <a:rPr lang="en-IE" sz="4400" i="1">
                <a:solidFill>
                  <a:srgbClr val="000000"/>
                </a:solidFill>
              </a:rPr>
              <a:t>Sensory</a:t>
            </a:r>
            <a:r>
              <a:rPr lang="en-IE" sz="4400">
                <a:solidFill>
                  <a:srgbClr val="000000"/>
                </a:solidFill>
              </a:rPr>
              <a:t> Practical Application</a:t>
            </a:r>
            <a:br>
              <a:rPr lang="en-IE" sz="4400">
                <a:solidFill>
                  <a:srgbClr val="000000"/>
                </a:solidFill>
              </a:rPr>
            </a:br>
            <a:endParaRPr sz="216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Including Bill: Reflect</a:t>
            </a:r>
            <a:endParaRPr b="1"/>
          </a:p>
        </p:txBody>
      </p:sp>
      <p:pic>
        <p:nvPicPr>
          <p:cNvPr id="169" name="Google Shape;169;p15"/>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70" name="Google Shape;170;p15"/>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71" name="Google Shape;171;p15"/>
          <p:cNvSpPr txBox="1">
            <a:spLocks noGrp="1"/>
          </p:cNvSpPr>
          <p:nvPr>
            <p:ph type="body" idx="1"/>
          </p:nvPr>
        </p:nvSpPr>
        <p:spPr>
          <a:xfrm>
            <a:off x="838200" y="1825625"/>
            <a:ext cx="10515600" cy="4351338"/>
          </a:xfrm>
          <a:prstGeom prst="rect">
            <a:avLst/>
          </a:prstGeom>
          <a:solidFill>
            <a:srgbClr val="F2BF6A"/>
          </a:solidFill>
          <a:ln>
            <a:noFill/>
          </a:ln>
        </p:spPr>
        <p:txBody>
          <a:bodyPr spcFirstLastPara="1" wrap="square" lIns="91425" tIns="45700" rIns="91425" bIns="45700" anchor="t" anchorCtr="0">
            <a:normAutofit/>
          </a:bodyPr>
          <a:lstStyle/>
          <a:p>
            <a:pPr marL="228600" lvl="0" indent="-77470" algn="l" rtl="0">
              <a:lnSpc>
                <a:spcPct val="80000"/>
              </a:lnSpc>
              <a:spcBef>
                <a:spcPts val="1000"/>
              </a:spcBef>
              <a:spcAft>
                <a:spcPts val="0"/>
              </a:spcAft>
              <a:buClr>
                <a:schemeClr val="dk1"/>
              </a:buClr>
              <a:buSzPts val="2380"/>
              <a:buNone/>
            </a:pPr>
            <a:endParaRPr sz="2380" dirty="0"/>
          </a:p>
          <a:p>
            <a:pPr marL="228600" lvl="0" indent="-77470" algn="l" rtl="0">
              <a:lnSpc>
                <a:spcPct val="80000"/>
              </a:lnSpc>
              <a:spcBef>
                <a:spcPts val="1000"/>
              </a:spcBef>
              <a:spcAft>
                <a:spcPts val="0"/>
              </a:spcAft>
              <a:buSzPts val="2380"/>
              <a:buNone/>
            </a:pPr>
            <a:r>
              <a:rPr lang="en-IE" dirty="0"/>
              <a:t>What means or methods of </a:t>
            </a:r>
            <a:r>
              <a:rPr lang="en-IE" b="1" dirty="0"/>
              <a:t>engagement, representation, action and expression </a:t>
            </a:r>
            <a:r>
              <a:rPr lang="en-IE" dirty="0"/>
              <a:t>are evident in this example?</a:t>
            </a:r>
            <a:endParaRPr dirty="0"/>
          </a:p>
          <a:p>
            <a:pPr marL="228600" lvl="0" indent="-77470" algn="l" rtl="0">
              <a:lnSpc>
                <a:spcPct val="80000"/>
              </a:lnSpc>
              <a:spcBef>
                <a:spcPts val="1000"/>
              </a:spcBef>
              <a:spcAft>
                <a:spcPts val="0"/>
              </a:spcAft>
              <a:buSzPts val="2380"/>
              <a:buNone/>
            </a:pPr>
            <a:endParaRPr dirty="0"/>
          </a:p>
          <a:p>
            <a:pPr marL="0" lvl="0" indent="0" algn="l" rtl="0">
              <a:lnSpc>
                <a:spcPct val="100000"/>
              </a:lnSpc>
              <a:spcBef>
                <a:spcPts val="0"/>
              </a:spcBef>
              <a:spcAft>
                <a:spcPts val="0"/>
              </a:spcAft>
              <a:buClr>
                <a:schemeClr val="dk1"/>
              </a:buClr>
              <a:buSzPts val="1400"/>
              <a:buFont typeface="Arial"/>
              <a:buNone/>
            </a:pPr>
            <a:r>
              <a:rPr lang="en-IE" sz="2000" b="1" dirty="0"/>
              <a:t>Engagement:</a:t>
            </a:r>
            <a:r>
              <a:rPr lang="en-IE" sz="2000" dirty="0"/>
              <a:t> How can you keep their interest? (e.g. offering choice and autonomy, using a variety of equipment, modifying the rules or organisation of a game</a:t>
            </a:r>
            <a:r>
              <a:rPr lang="en-IE" sz="2000" dirty="0" smtClean="0"/>
              <a:t>)</a:t>
            </a:r>
            <a:endParaRPr sz="2000" dirty="0"/>
          </a:p>
          <a:p>
            <a:pPr marL="0" lvl="0" indent="0" algn="l" rtl="0">
              <a:lnSpc>
                <a:spcPct val="100000"/>
              </a:lnSpc>
              <a:spcBef>
                <a:spcPts val="0"/>
              </a:spcBef>
              <a:spcAft>
                <a:spcPts val="0"/>
              </a:spcAft>
              <a:buClr>
                <a:schemeClr val="dk1"/>
              </a:buClr>
              <a:buSzPts val="1400"/>
              <a:buFont typeface="Arial"/>
              <a:buNone/>
            </a:pPr>
            <a:endParaRPr sz="2000" dirty="0"/>
          </a:p>
          <a:p>
            <a:pPr marL="0" lvl="0" indent="0" algn="l" rtl="0">
              <a:lnSpc>
                <a:spcPct val="100000"/>
              </a:lnSpc>
              <a:spcBef>
                <a:spcPts val="0"/>
              </a:spcBef>
              <a:spcAft>
                <a:spcPts val="0"/>
              </a:spcAft>
              <a:buClr>
                <a:schemeClr val="dk1"/>
              </a:buClr>
              <a:buSzPts val="1400"/>
              <a:buFont typeface="Arial"/>
              <a:buNone/>
            </a:pPr>
            <a:r>
              <a:rPr lang="en-IE" sz="2000" b="1" dirty="0"/>
              <a:t>Representation:</a:t>
            </a:r>
            <a:r>
              <a:rPr lang="en-IE" sz="2000" dirty="0"/>
              <a:t> How can you present your activity  in different ways </a:t>
            </a:r>
            <a:r>
              <a:rPr lang="en-IE" sz="2000" dirty="0" smtClean="0"/>
              <a:t>? (</a:t>
            </a:r>
            <a:r>
              <a:rPr lang="en-IE" sz="2000" dirty="0"/>
              <a:t>e.g. </a:t>
            </a:r>
            <a:r>
              <a:rPr lang="en-IE" sz="2000" dirty="0" smtClean="0"/>
              <a:t>using </a:t>
            </a:r>
            <a:r>
              <a:rPr lang="en-IE" sz="2000" dirty="0"/>
              <a:t>teacher demonstrations, peer demonstrations, task cards, media clips</a:t>
            </a:r>
            <a:r>
              <a:rPr lang="en-IE" sz="2000" dirty="0" smtClean="0"/>
              <a:t>)</a:t>
            </a:r>
            <a:endParaRPr sz="2000" dirty="0"/>
          </a:p>
          <a:p>
            <a:pPr marL="0" lvl="0" indent="0" algn="l" rtl="0">
              <a:lnSpc>
                <a:spcPct val="100000"/>
              </a:lnSpc>
              <a:spcBef>
                <a:spcPts val="0"/>
              </a:spcBef>
              <a:spcAft>
                <a:spcPts val="0"/>
              </a:spcAft>
              <a:buClr>
                <a:schemeClr val="dk1"/>
              </a:buClr>
              <a:buSzPts val="1400"/>
              <a:buFont typeface="Arial"/>
              <a:buNone/>
            </a:pPr>
            <a:endParaRPr sz="2000" dirty="0"/>
          </a:p>
          <a:p>
            <a:pPr marL="0" lvl="0" indent="0" algn="l" rtl="0">
              <a:lnSpc>
                <a:spcPct val="100000"/>
              </a:lnSpc>
              <a:spcBef>
                <a:spcPts val="0"/>
              </a:spcBef>
              <a:spcAft>
                <a:spcPts val="0"/>
              </a:spcAft>
              <a:buClr>
                <a:schemeClr val="dk1"/>
              </a:buClr>
              <a:buSzPts val="1400"/>
              <a:buFont typeface="Arial"/>
              <a:buNone/>
            </a:pPr>
            <a:r>
              <a:rPr lang="en-IE" sz="2000" b="1" dirty="0"/>
              <a:t>Action and Expression</a:t>
            </a:r>
            <a:r>
              <a:rPr lang="en-IE" sz="2000" dirty="0"/>
              <a:t>: How can the children demonstrate what they </a:t>
            </a:r>
            <a:r>
              <a:rPr lang="en-IE" sz="2000" dirty="0" smtClean="0"/>
              <a:t>know? </a:t>
            </a:r>
            <a:r>
              <a:rPr lang="en-IE" sz="2000" dirty="0"/>
              <a:t>(e.g. </a:t>
            </a:r>
            <a:r>
              <a:rPr lang="en-IE" sz="2000" dirty="0" smtClean="0"/>
              <a:t>offering </a:t>
            </a:r>
            <a:r>
              <a:rPr lang="en-IE" sz="2000" dirty="0"/>
              <a:t>choice in how they execute skills, providing opportunities for self-regulated movement</a:t>
            </a:r>
            <a:r>
              <a:rPr lang="en-IE" sz="2000" dirty="0" smtClean="0"/>
              <a:t>)</a:t>
            </a:r>
            <a:endParaRPr sz="2000" dirty="0"/>
          </a:p>
          <a:p>
            <a:pPr marL="228600" lvl="0" indent="-77470" algn="l" rtl="0">
              <a:lnSpc>
                <a:spcPct val="80000"/>
              </a:lnSpc>
              <a:spcBef>
                <a:spcPts val="1000"/>
              </a:spcBef>
              <a:spcAft>
                <a:spcPts val="0"/>
              </a:spcAft>
              <a:buClr>
                <a:schemeClr val="dk1"/>
              </a:buClr>
              <a:buSzPts val="2380"/>
              <a:buNone/>
            </a:pPr>
            <a:endParaRPr sz="238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xfrm>
            <a:off x="838200" y="365125"/>
            <a:ext cx="7984067"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dirty="0"/>
              <a:t>Phase 4 </a:t>
            </a:r>
            <a:r>
              <a:rPr lang="en-IE" b="1" i="1" dirty="0"/>
              <a:t>Sensory </a:t>
            </a:r>
            <a:r>
              <a:rPr lang="en-IE" b="1" i="1" dirty="0" smtClean="0"/>
              <a:t/>
            </a:r>
            <a:br>
              <a:rPr lang="en-IE" b="1" i="1" dirty="0" smtClean="0"/>
            </a:br>
            <a:r>
              <a:rPr lang="en-IE" b="1" dirty="0" smtClean="0"/>
              <a:t>Practical </a:t>
            </a:r>
            <a:r>
              <a:rPr lang="en-IE" b="1" dirty="0"/>
              <a:t>Application </a:t>
            </a:r>
            <a:endParaRPr b="1" dirty="0"/>
          </a:p>
        </p:txBody>
      </p:sp>
      <p:pic>
        <p:nvPicPr>
          <p:cNvPr id="178" name="Google Shape;178;p18"/>
          <p:cNvPicPr preferRelativeResize="0"/>
          <p:nvPr/>
        </p:nvPicPr>
        <p:blipFill rotWithShape="1">
          <a:blip r:embed="rId3">
            <a:alphaModFix/>
          </a:blip>
          <a:srcRect/>
          <a:stretch/>
        </p:blipFill>
        <p:spPr>
          <a:xfrm>
            <a:off x="9347200" y="320781"/>
            <a:ext cx="2223859" cy="1369907"/>
          </a:xfrm>
          <a:prstGeom prst="rect">
            <a:avLst/>
          </a:prstGeom>
          <a:noFill/>
          <a:ln>
            <a:noFill/>
          </a:ln>
        </p:spPr>
      </p:pic>
      <p:pic>
        <p:nvPicPr>
          <p:cNvPr id="179" name="Google Shape;179;p18"/>
          <p:cNvPicPr preferRelativeResize="0"/>
          <p:nvPr/>
        </p:nvPicPr>
        <p:blipFill rotWithShape="1">
          <a:blip r:embed="rId4">
            <a:alphaModFix/>
          </a:blip>
          <a:srcRect/>
          <a:stretch/>
        </p:blipFill>
        <p:spPr>
          <a:xfrm>
            <a:off x="9273209" y="6216312"/>
            <a:ext cx="2918790" cy="641688"/>
          </a:xfrm>
          <a:prstGeom prst="rect">
            <a:avLst/>
          </a:prstGeom>
          <a:noFill/>
          <a:ln>
            <a:noFill/>
          </a:ln>
        </p:spPr>
      </p:pic>
      <p:sp>
        <p:nvSpPr>
          <p:cNvPr id="180" name="Google Shape;180;p18"/>
          <p:cNvSpPr txBox="1">
            <a:spLocks noGrp="1"/>
          </p:cNvSpPr>
          <p:nvPr>
            <p:ph type="body" idx="1"/>
          </p:nvPr>
        </p:nvSpPr>
        <p:spPr>
          <a:xfrm>
            <a:off x="1233054" y="1700724"/>
            <a:ext cx="10120745" cy="4353712"/>
          </a:xfrm>
          <a:prstGeom prst="rect">
            <a:avLst/>
          </a:prstGeom>
          <a:solidFill>
            <a:srgbClr val="F2BF6A"/>
          </a:solidFill>
          <a:ln w="12700" cap="flat" cmpd="sng">
            <a:solidFill>
              <a:srgbClr val="00AAE5">
                <a:alpha val="49019"/>
              </a:srgbClr>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dirty="0">
              <a:solidFill>
                <a:srgbClr val="333333"/>
              </a:solidFill>
            </a:endParaRPr>
          </a:p>
          <a:p>
            <a:pPr marL="0" lvl="0" indent="0" algn="ctr" rtl="0">
              <a:lnSpc>
                <a:spcPct val="90000"/>
              </a:lnSpc>
              <a:spcBef>
                <a:spcPts val="1000"/>
              </a:spcBef>
              <a:spcAft>
                <a:spcPts val="0"/>
              </a:spcAft>
              <a:buSzPts val="2800"/>
              <a:buNone/>
            </a:pPr>
            <a:endParaRPr dirty="0">
              <a:solidFill>
                <a:srgbClr val="333333"/>
              </a:solidFill>
            </a:endParaRPr>
          </a:p>
          <a:p>
            <a:pPr marL="0" lvl="0" indent="0" algn="ctr" rtl="0">
              <a:lnSpc>
                <a:spcPct val="90000"/>
              </a:lnSpc>
              <a:spcBef>
                <a:spcPts val="1000"/>
              </a:spcBef>
              <a:spcAft>
                <a:spcPts val="0"/>
              </a:spcAft>
              <a:buSzPts val="2800"/>
              <a:buNone/>
            </a:pPr>
            <a:endParaRPr dirty="0">
              <a:solidFill>
                <a:srgbClr val="333333"/>
              </a:solidFill>
            </a:endParaRPr>
          </a:p>
          <a:p>
            <a:pPr marL="0" lvl="0" indent="0" algn="ctr" rtl="0">
              <a:lnSpc>
                <a:spcPct val="90000"/>
              </a:lnSpc>
              <a:spcBef>
                <a:spcPts val="1000"/>
              </a:spcBef>
              <a:spcAft>
                <a:spcPts val="0"/>
              </a:spcAft>
              <a:buSzPts val="2800"/>
              <a:buNone/>
            </a:pPr>
            <a:r>
              <a:rPr lang="en-IE" dirty="0">
                <a:solidFill>
                  <a:srgbClr val="333333"/>
                </a:solidFill>
              </a:rPr>
              <a:t>Sports hall or Outdoors</a:t>
            </a:r>
            <a:endParaRPr dirty="0">
              <a:solidFill>
                <a:srgbClr val="33333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
          <p:cNvSpPr txBox="1">
            <a:spLocks noGrp="1"/>
          </p:cNvSpPr>
          <p:nvPr>
            <p:ph type="title"/>
          </p:nvPr>
        </p:nvSpPr>
        <p:spPr>
          <a:xfrm>
            <a:off x="838200" y="309707"/>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IE" b="1"/>
              <a:t>Inclusive Practice: John</a:t>
            </a:r>
            <a:endParaRPr b="1"/>
          </a:p>
        </p:txBody>
      </p:sp>
      <p:pic>
        <p:nvPicPr>
          <p:cNvPr id="187" name="Google Shape;187;p3"/>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88" name="Google Shape;188;p3"/>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89" name="Google Shape;189;p3"/>
          <p:cNvSpPr txBox="1">
            <a:spLocks noGrp="1"/>
          </p:cNvSpPr>
          <p:nvPr>
            <p:ph type="body" idx="1"/>
          </p:nvPr>
        </p:nvSpPr>
        <p:spPr>
          <a:xfrm>
            <a:off x="838200" y="1595811"/>
            <a:ext cx="10590041" cy="4581152"/>
          </a:xfrm>
          <a:prstGeom prst="rect">
            <a:avLst/>
          </a:prstGeom>
          <a:solidFill>
            <a:srgbClr val="F2BF6A"/>
          </a:solidFill>
          <a:ln>
            <a:noFill/>
          </a:ln>
        </p:spPr>
        <p:txBody>
          <a:bodyPr spcFirstLastPara="1" wrap="square" lIns="91425" tIns="45700" rIns="91425" bIns="45700" anchor="t" anchorCtr="0">
            <a:normAutofit/>
          </a:bodyPr>
          <a:lstStyle/>
          <a:p>
            <a:pPr marL="228600" lvl="0" indent="-77470" algn="l" rtl="0">
              <a:lnSpc>
                <a:spcPct val="80000"/>
              </a:lnSpc>
              <a:spcBef>
                <a:spcPts val="1000"/>
              </a:spcBef>
              <a:spcAft>
                <a:spcPts val="0"/>
              </a:spcAft>
              <a:buSzPts val="2380"/>
              <a:buNone/>
            </a:pPr>
            <a:r>
              <a:rPr lang="en-IE" sz="2380"/>
              <a:t>Now can you focus on the ‘Example of inclusive practice’ illustrating John’s engagement?</a:t>
            </a:r>
            <a:endParaRPr sz="2380"/>
          </a:p>
          <a:p>
            <a:pPr marL="228600" lvl="0" indent="-77470" algn="l" rtl="0">
              <a:lnSpc>
                <a:spcPct val="80000"/>
              </a:lnSpc>
              <a:spcBef>
                <a:spcPts val="1000"/>
              </a:spcBef>
              <a:spcAft>
                <a:spcPts val="0"/>
              </a:spcAft>
              <a:buSzPts val="2380"/>
              <a:buNone/>
            </a:pPr>
            <a:r>
              <a:rPr lang="en-IE" sz="2380"/>
              <a:t>Are Engagement/Representation/Action and Expression evident in this example?</a:t>
            </a:r>
            <a:endParaRPr sz="2380"/>
          </a:p>
        </p:txBody>
      </p:sp>
      <p:pic>
        <p:nvPicPr>
          <p:cNvPr id="191" name="Google Shape;191;p3"/>
          <p:cNvPicPr preferRelativeResize="0"/>
          <p:nvPr/>
        </p:nvPicPr>
        <p:blipFill rotWithShape="1">
          <a:blip r:embed="rId5">
            <a:alphaModFix/>
          </a:blip>
          <a:srcRect/>
          <a:stretch/>
        </p:blipFill>
        <p:spPr>
          <a:xfrm>
            <a:off x="9011374" y="2921374"/>
            <a:ext cx="2068009" cy="2246610"/>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156" y="2864026"/>
            <a:ext cx="7715625" cy="312803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838200" y="365125"/>
            <a:ext cx="7984067"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John’s Activities </a:t>
            </a:r>
            <a:endParaRPr b="1"/>
          </a:p>
        </p:txBody>
      </p:sp>
      <p:pic>
        <p:nvPicPr>
          <p:cNvPr id="198" name="Google Shape;198;p19"/>
          <p:cNvPicPr preferRelativeResize="0"/>
          <p:nvPr/>
        </p:nvPicPr>
        <p:blipFill rotWithShape="1">
          <a:blip r:embed="rId3">
            <a:alphaModFix/>
          </a:blip>
          <a:srcRect/>
          <a:stretch/>
        </p:blipFill>
        <p:spPr>
          <a:xfrm>
            <a:off x="9347200" y="320781"/>
            <a:ext cx="2223859" cy="1369907"/>
          </a:xfrm>
          <a:prstGeom prst="rect">
            <a:avLst/>
          </a:prstGeom>
          <a:noFill/>
          <a:ln>
            <a:noFill/>
          </a:ln>
        </p:spPr>
      </p:pic>
      <p:pic>
        <p:nvPicPr>
          <p:cNvPr id="199" name="Google Shape;199;p19"/>
          <p:cNvPicPr preferRelativeResize="0"/>
          <p:nvPr/>
        </p:nvPicPr>
        <p:blipFill rotWithShape="1">
          <a:blip r:embed="rId4">
            <a:alphaModFix/>
          </a:blip>
          <a:srcRect/>
          <a:stretch/>
        </p:blipFill>
        <p:spPr>
          <a:xfrm>
            <a:off x="9273209" y="6216312"/>
            <a:ext cx="2918790" cy="641688"/>
          </a:xfrm>
          <a:prstGeom prst="rect">
            <a:avLst/>
          </a:prstGeom>
          <a:noFill/>
          <a:ln>
            <a:noFill/>
          </a:ln>
        </p:spPr>
      </p:pic>
      <p:sp>
        <p:nvSpPr>
          <p:cNvPr id="200" name="Google Shape;200;p19"/>
          <p:cNvSpPr txBox="1">
            <a:spLocks noGrp="1"/>
          </p:cNvSpPr>
          <p:nvPr>
            <p:ph type="body" idx="1"/>
          </p:nvPr>
        </p:nvSpPr>
        <p:spPr>
          <a:xfrm>
            <a:off x="613954" y="1825625"/>
            <a:ext cx="10275719" cy="4390687"/>
          </a:xfrm>
          <a:prstGeom prst="rect">
            <a:avLst/>
          </a:prstGeom>
          <a:solidFill>
            <a:srgbClr val="F2BF6A"/>
          </a:solidFill>
          <a:ln w="12700" cap="flat" cmpd="sng">
            <a:solidFill>
              <a:srgbClr val="00AAE5">
                <a:alpha val="49019"/>
              </a:srgbClr>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70000"/>
              </a:lnSpc>
              <a:spcBef>
                <a:spcPts val="0"/>
              </a:spcBef>
              <a:spcAft>
                <a:spcPts val="0"/>
              </a:spcAft>
              <a:buClr>
                <a:srgbClr val="333333"/>
              </a:buClr>
              <a:buSzPct val="100000"/>
              <a:buNone/>
            </a:pPr>
            <a:endParaRPr sz="2380" b="1" dirty="0">
              <a:solidFill>
                <a:srgbClr val="333333"/>
              </a:solidFill>
            </a:endParaRPr>
          </a:p>
          <a:p>
            <a:pPr marL="0" lvl="0" indent="0" algn="l" rtl="0">
              <a:lnSpc>
                <a:spcPct val="70000"/>
              </a:lnSpc>
              <a:spcBef>
                <a:spcPts val="0"/>
              </a:spcBef>
              <a:spcAft>
                <a:spcPts val="0"/>
              </a:spcAft>
              <a:buClr>
                <a:srgbClr val="333333"/>
              </a:buClr>
              <a:buSzPct val="85000"/>
              <a:buNone/>
            </a:pPr>
            <a:endParaRPr dirty="0" smtClean="0"/>
          </a:p>
          <a:p>
            <a:pPr marL="0" lvl="0" indent="0" algn="l" rtl="0">
              <a:lnSpc>
                <a:spcPct val="70000"/>
              </a:lnSpc>
              <a:spcBef>
                <a:spcPts val="1000"/>
              </a:spcBef>
              <a:spcAft>
                <a:spcPts val="0"/>
              </a:spcAft>
              <a:buClr>
                <a:srgbClr val="333333"/>
              </a:buClr>
              <a:buSzPct val="100000"/>
              <a:buNone/>
            </a:pPr>
            <a:endParaRPr sz="2380" b="1" dirty="0" smtClean="0">
              <a:solidFill>
                <a:srgbClr val="333333"/>
              </a:solidFill>
              <a:latin typeface="Calibri"/>
              <a:ea typeface="Calibri"/>
              <a:cs typeface="Calibri"/>
              <a:sym typeface="Calibri"/>
            </a:endParaRPr>
          </a:p>
          <a:p>
            <a:pPr marL="0" lvl="0" indent="0" algn="l" rtl="0">
              <a:lnSpc>
                <a:spcPct val="70000"/>
              </a:lnSpc>
              <a:spcBef>
                <a:spcPts val="1000"/>
              </a:spcBef>
              <a:spcAft>
                <a:spcPts val="0"/>
              </a:spcAft>
              <a:buClr>
                <a:srgbClr val="333333"/>
              </a:buClr>
              <a:buSzPct val="100000"/>
              <a:buNone/>
            </a:pPr>
            <a:endParaRPr sz="2380" b="1" dirty="0" smtClean="0">
              <a:solidFill>
                <a:srgbClr val="333333"/>
              </a:solidFill>
            </a:endParaRPr>
          </a:p>
          <a:p>
            <a:pPr marL="0" lvl="0" indent="0" algn="l" rtl="0">
              <a:lnSpc>
                <a:spcPct val="70000"/>
              </a:lnSpc>
              <a:spcBef>
                <a:spcPts val="1000"/>
              </a:spcBef>
              <a:spcAft>
                <a:spcPts val="0"/>
              </a:spcAft>
              <a:buClr>
                <a:srgbClr val="333333"/>
              </a:buClr>
              <a:buSzPct val="100000"/>
              <a:buNone/>
            </a:pPr>
            <a:r>
              <a:rPr lang="en-IE" sz="2100" b="1" dirty="0" smtClean="0">
                <a:solidFill>
                  <a:srgbClr val="333333"/>
                </a:solidFill>
              </a:rPr>
              <a:t>Sound </a:t>
            </a:r>
            <a:r>
              <a:rPr lang="en-IE" sz="2100" b="1" dirty="0">
                <a:solidFill>
                  <a:srgbClr val="333333"/>
                </a:solidFill>
              </a:rPr>
              <a:t>Ball Rolling </a:t>
            </a:r>
            <a:r>
              <a:rPr lang="en-IE" sz="2100" dirty="0">
                <a:solidFill>
                  <a:srgbClr val="333333"/>
                </a:solidFill>
                <a:sym typeface="Calibri"/>
              </a:rPr>
              <a:t>(</a:t>
            </a:r>
            <a:r>
              <a:rPr lang="en-IE" sz="2100" b="1" dirty="0">
                <a:solidFill>
                  <a:srgbClr val="333333"/>
                </a:solidFill>
                <a:uFill>
                  <a:noFill/>
                </a:uFill>
                <a:sym typeface="Calibri"/>
                <a:hlinkClick r:id="rId5"/>
              </a:rPr>
              <a:t>Let</a:t>
            </a:r>
            <a:r>
              <a:rPr lang="en-IE" sz="2100" b="1" dirty="0">
                <a:solidFill>
                  <a:srgbClr val="333333"/>
                </a:solidFill>
                <a:uFill>
                  <a:noFill/>
                </a:uFill>
                <a:hlinkClick r:id="rId5"/>
              </a:rPr>
              <a:t>’</a:t>
            </a:r>
            <a:r>
              <a:rPr lang="en-IE" sz="2100" b="1" dirty="0">
                <a:solidFill>
                  <a:srgbClr val="333333"/>
                </a:solidFill>
                <a:uFill>
                  <a:noFill/>
                </a:uFill>
                <a:sym typeface="Calibri"/>
                <a:hlinkClick r:id="rId5"/>
              </a:rPr>
              <a:t>s Play Resource p.36</a:t>
            </a:r>
            <a:r>
              <a:rPr lang="en-IE" sz="2100" dirty="0">
                <a:solidFill>
                  <a:srgbClr val="333333"/>
                </a:solidFill>
                <a:sym typeface="Calibri"/>
              </a:rPr>
              <a:t>). Rolling a ball to hit as many bowling pins as possible</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endParaRPr sz="2100" dirty="0">
              <a:solidFill>
                <a:srgbClr val="333333"/>
              </a:solidFill>
            </a:endParaRPr>
          </a:p>
          <a:p>
            <a:pPr marL="0" lvl="0" indent="0" algn="l" rtl="0">
              <a:lnSpc>
                <a:spcPct val="70000"/>
              </a:lnSpc>
              <a:spcBef>
                <a:spcPts val="1000"/>
              </a:spcBef>
              <a:spcAft>
                <a:spcPts val="0"/>
              </a:spcAft>
              <a:buClr>
                <a:srgbClr val="333333"/>
              </a:buClr>
              <a:buSzPct val="100000"/>
              <a:buNone/>
            </a:pPr>
            <a:r>
              <a:rPr lang="en-IE" sz="2100" b="1" dirty="0">
                <a:solidFill>
                  <a:srgbClr val="333333"/>
                </a:solidFill>
                <a:uFill>
                  <a:noFill/>
                </a:uFill>
                <a:hlinkClick r:id="rId6"/>
              </a:rPr>
              <a:t>Zig Zag Relay Passing Activity</a:t>
            </a:r>
            <a:r>
              <a:rPr lang="en-IE" sz="2100" dirty="0">
                <a:solidFill>
                  <a:srgbClr val="333333"/>
                </a:solidFill>
                <a:hlinkClick r:id="rId6"/>
              </a:rPr>
              <a:t> </a:t>
            </a:r>
            <a:r>
              <a:rPr lang="en-IE" sz="2100" dirty="0">
                <a:solidFill>
                  <a:srgbClr val="333333"/>
                </a:solidFill>
              </a:rPr>
              <a:t>(Click on title to access YouTube clip)</a:t>
            </a:r>
            <a:r>
              <a:rPr lang="en-IE" sz="2100" dirty="0">
                <a:solidFill>
                  <a:srgbClr val="333333"/>
                </a:solidFill>
                <a:sym typeface="Calibri"/>
              </a:rPr>
              <a:t> </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r>
              <a:rPr lang="en-IE" sz="2100" dirty="0">
                <a:solidFill>
                  <a:srgbClr val="333333"/>
                </a:solidFill>
                <a:sym typeface="Calibri"/>
              </a:rPr>
              <a:t>In groups of 6, sit on the floor in 2 lines 2 met</a:t>
            </a:r>
            <a:r>
              <a:rPr lang="en-IE" sz="2100" dirty="0">
                <a:solidFill>
                  <a:srgbClr val="333333"/>
                </a:solidFill>
              </a:rPr>
              <a:t>re</a:t>
            </a:r>
            <a:r>
              <a:rPr lang="en-IE" sz="2100" dirty="0">
                <a:solidFill>
                  <a:srgbClr val="333333"/>
                </a:solidFill>
                <a:sym typeface="Calibri"/>
              </a:rPr>
              <a:t>s apart and  staggered so the pattern of </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r>
              <a:rPr lang="en-IE" sz="2100" dirty="0">
                <a:solidFill>
                  <a:srgbClr val="333333"/>
                </a:solidFill>
                <a:sym typeface="Calibri"/>
              </a:rPr>
              <a:t>passing will be zig zag.  Begin by rolling the ball (without wearing eye shades) and knocking on </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r>
              <a:rPr lang="en-IE" sz="2100" dirty="0">
                <a:solidFill>
                  <a:srgbClr val="333333"/>
                </a:solidFill>
                <a:sym typeface="Calibri"/>
              </a:rPr>
              <a:t>the floor to indicate the next pass location. After a few attempts, repeat w</a:t>
            </a:r>
            <a:r>
              <a:rPr lang="en-IE" sz="2100" dirty="0">
                <a:solidFill>
                  <a:srgbClr val="333333"/>
                </a:solidFill>
              </a:rPr>
              <a:t>earing</a:t>
            </a:r>
            <a:r>
              <a:rPr lang="en-IE" sz="2100" dirty="0">
                <a:solidFill>
                  <a:srgbClr val="333333"/>
                </a:solidFill>
                <a:sym typeface="Calibri"/>
              </a:rPr>
              <a:t> eye shades.  Use a </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r>
              <a:rPr lang="en-IE" sz="2100" dirty="0">
                <a:solidFill>
                  <a:srgbClr val="333333"/>
                </a:solidFill>
                <a:sym typeface="Calibri"/>
              </a:rPr>
              <a:t>tapping sequence to feel the ball as it approaches. Repeat kneeling and progress to standing </a:t>
            </a:r>
            <a:endParaRPr sz="2100" dirty="0"/>
          </a:p>
          <a:p>
            <a:pPr marL="0" lvl="0" indent="0" algn="l" rtl="0">
              <a:lnSpc>
                <a:spcPct val="70000"/>
              </a:lnSpc>
              <a:spcBef>
                <a:spcPts val="1000"/>
              </a:spcBef>
              <a:spcAft>
                <a:spcPts val="0"/>
              </a:spcAft>
              <a:buClr>
                <a:srgbClr val="333333"/>
              </a:buClr>
              <a:buSzPct val="100000"/>
              <a:buNone/>
            </a:pPr>
            <a:endParaRPr sz="2100" dirty="0">
              <a:solidFill>
                <a:srgbClr val="333333"/>
              </a:solidFill>
            </a:endParaRPr>
          </a:p>
          <a:p>
            <a:pPr marL="0" lvl="0" indent="0" algn="l" rtl="0">
              <a:lnSpc>
                <a:spcPct val="70000"/>
              </a:lnSpc>
              <a:spcBef>
                <a:spcPts val="1000"/>
              </a:spcBef>
              <a:spcAft>
                <a:spcPts val="0"/>
              </a:spcAft>
              <a:buClr>
                <a:srgbClr val="333333"/>
              </a:buClr>
              <a:buSzPct val="100000"/>
              <a:buNone/>
            </a:pPr>
            <a:r>
              <a:rPr lang="en-IE" sz="2100" b="1" dirty="0">
                <a:solidFill>
                  <a:srgbClr val="333333"/>
                </a:solidFill>
              </a:rPr>
              <a:t>Goalball Yoga</a:t>
            </a:r>
            <a:r>
              <a:rPr lang="en-IE" sz="2100" dirty="0">
                <a:solidFill>
                  <a:srgbClr val="333333"/>
                </a:solidFill>
                <a:sym typeface="Calibri"/>
              </a:rPr>
              <a:t> (</a:t>
            </a:r>
            <a:r>
              <a:rPr lang="en-IE" sz="2100" b="1" dirty="0">
                <a:solidFill>
                  <a:srgbClr val="333333"/>
                </a:solidFill>
                <a:uFill>
                  <a:noFill/>
                </a:uFill>
                <a:sym typeface="Calibri"/>
                <a:hlinkClick r:id="rId5"/>
              </a:rPr>
              <a:t>Let</a:t>
            </a:r>
            <a:r>
              <a:rPr lang="en-IE" sz="2100" b="1" dirty="0">
                <a:solidFill>
                  <a:srgbClr val="333333"/>
                </a:solidFill>
                <a:uFill>
                  <a:noFill/>
                </a:uFill>
                <a:hlinkClick r:id="rId5"/>
              </a:rPr>
              <a:t>’</a:t>
            </a:r>
            <a:r>
              <a:rPr lang="en-IE" sz="2100" b="1" dirty="0">
                <a:solidFill>
                  <a:srgbClr val="333333"/>
                </a:solidFill>
                <a:uFill>
                  <a:noFill/>
                </a:uFill>
                <a:sym typeface="Calibri"/>
                <a:hlinkClick r:id="rId5"/>
              </a:rPr>
              <a:t>s Play Resource p.38</a:t>
            </a:r>
            <a:r>
              <a:rPr lang="en-IE" sz="2100" dirty="0">
                <a:solidFill>
                  <a:srgbClr val="333333"/>
                </a:solidFill>
                <a:sym typeface="Calibri"/>
              </a:rPr>
              <a:t>) 2v2 to guard a goal post by preventing balls </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r>
              <a:rPr lang="en-IE" sz="2100" dirty="0">
                <a:solidFill>
                  <a:srgbClr val="333333"/>
                </a:solidFill>
                <a:sym typeface="Calibri"/>
              </a:rPr>
              <a:t>from getting into the goal</a:t>
            </a:r>
            <a:endParaRPr sz="2100" dirty="0">
              <a:solidFill>
                <a:srgbClr val="333333"/>
              </a:solidFill>
              <a:sym typeface="Calibri"/>
            </a:endParaRPr>
          </a:p>
          <a:p>
            <a:pPr marL="0" lvl="0" indent="0" algn="l" rtl="0">
              <a:lnSpc>
                <a:spcPct val="70000"/>
              </a:lnSpc>
              <a:spcBef>
                <a:spcPts val="1000"/>
              </a:spcBef>
              <a:spcAft>
                <a:spcPts val="0"/>
              </a:spcAft>
              <a:buClr>
                <a:srgbClr val="333333"/>
              </a:buClr>
              <a:buSzPct val="100000"/>
              <a:buNone/>
            </a:pPr>
            <a:endParaRPr sz="2380" dirty="0">
              <a:solidFill>
                <a:srgbClr val="333333"/>
              </a:solidFill>
            </a:endParaRPr>
          </a:p>
          <a:p>
            <a:pPr marL="0" lvl="0" indent="0" algn="l" rtl="0">
              <a:lnSpc>
                <a:spcPct val="70000"/>
              </a:lnSpc>
              <a:spcBef>
                <a:spcPts val="1000"/>
              </a:spcBef>
              <a:spcAft>
                <a:spcPts val="0"/>
              </a:spcAft>
              <a:buClr>
                <a:srgbClr val="333333"/>
              </a:buClr>
              <a:buSzPct val="100000"/>
              <a:buNone/>
            </a:pPr>
            <a:endParaRPr sz="2380" b="1" dirty="0">
              <a:solidFill>
                <a:srgbClr val="333333"/>
              </a:solidFill>
            </a:endParaRPr>
          </a:p>
          <a:p>
            <a:pPr marL="0" lvl="0" indent="0" algn="l" rtl="0">
              <a:lnSpc>
                <a:spcPct val="70000"/>
              </a:lnSpc>
              <a:spcBef>
                <a:spcPts val="1000"/>
              </a:spcBef>
              <a:spcAft>
                <a:spcPts val="0"/>
              </a:spcAft>
              <a:buClr>
                <a:schemeClr val="dk1"/>
              </a:buClr>
              <a:buSzPct val="100000"/>
              <a:buNone/>
            </a:pPr>
            <a:endParaRPr sz="2380" dirty="0">
              <a:solidFill>
                <a:srgbClr val="333333"/>
              </a:solidFill>
            </a:endParaRPr>
          </a:p>
          <a:p>
            <a:pPr marL="0" lvl="0" indent="0" algn="l" rtl="0">
              <a:lnSpc>
                <a:spcPct val="70000"/>
              </a:lnSpc>
              <a:spcBef>
                <a:spcPts val="1000"/>
              </a:spcBef>
              <a:spcAft>
                <a:spcPts val="0"/>
              </a:spcAft>
              <a:buClr>
                <a:schemeClr val="dk1"/>
              </a:buClr>
              <a:buSzPct val="100000"/>
              <a:buNone/>
            </a:pPr>
            <a:endParaRPr sz="2380" dirty="0">
              <a:solidFill>
                <a:srgbClr val="33333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IE" b="1"/>
              <a:t>Inclusive Practice: Bill</a:t>
            </a:r>
            <a:endParaRPr b="1"/>
          </a:p>
        </p:txBody>
      </p:sp>
      <p:pic>
        <p:nvPicPr>
          <p:cNvPr id="207" name="Google Shape;207;p17"/>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208" name="Google Shape;208;p17"/>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209" name="Google Shape;209;p17"/>
          <p:cNvSpPr txBox="1">
            <a:spLocks noGrp="1"/>
          </p:cNvSpPr>
          <p:nvPr>
            <p:ph type="body" idx="1"/>
          </p:nvPr>
        </p:nvSpPr>
        <p:spPr>
          <a:xfrm>
            <a:off x="689317" y="1825625"/>
            <a:ext cx="10664483" cy="4351338"/>
          </a:xfrm>
          <a:prstGeom prst="rect">
            <a:avLst/>
          </a:prstGeom>
          <a:solidFill>
            <a:srgbClr val="F2BF6A"/>
          </a:solidFill>
          <a:ln>
            <a:noFill/>
          </a:ln>
        </p:spPr>
        <p:txBody>
          <a:bodyPr spcFirstLastPara="1" wrap="square" lIns="91425" tIns="45700" rIns="91425" bIns="45700" anchor="t" anchorCtr="0">
            <a:normAutofit/>
          </a:bodyPr>
          <a:lstStyle/>
          <a:p>
            <a:pPr marL="228600" lvl="0" indent="-77470" algn="l" rtl="0">
              <a:lnSpc>
                <a:spcPct val="80000"/>
              </a:lnSpc>
              <a:spcBef>
                <a:spcPts val="1000"/>
              </a:spcBef>
              <a:spcAft>
                <a:spcPts val="0"/>
              </a:spcAft>
              <a:buSzPts val="2380"/>
              <a:buNone/>
            </a:pPr>
            <a:r>
              <a:rPr lang="en-IE" sz="2380"/>
              <a:t>Now can you focus on the ‘Example of inclusive practice’ illustrating Bill’ s engagement?</a:t>
            </a:r>
            <a:endParaRPr/>
          </a:p>
          <a:p>
            <a:pPr marL="228600" lvl="0" indent="-77470" algn="l" rtl="0">
              <a:lnSpc>
                <a:spcPct val="80000"/>
              </a:lnSpc>
              <a:spcBef>
                <a:spcPts val="1000"/>
              </a:spcBef>
              <a:spcAft>
                <a:spcPts val="0"/>
              </a:spcAft>
              <a:buSzPts val="2380"/>
              <a:buNone/>
            </a:pPr>
            <a:r>
              <a:rPr lang="en-IE" sz="2380"/>
              <a:t>Are Engagement/Representation/Action and Expression evident in this examples?</a:t>
            </a:r>
            <a:endParaRPr/>
          </a:p>
        </p:txBody>
      </p:sp>
      <p:pic>
        <p:nvPicPr>
          <p:cNvPr id="211" name="Google Shape;211;p17"/>
          <p:cNvPicPr preferRelativeResize="0"/>
          <p:nvPr/>
        </p:nvPicPr>
        <p:blipFill rotWithShape="1">
          <a:blip r:embed="rId5">
            <a:alphaModFix/>
          </a:blip>
          <a:srcRect/>
          <a:stretch/>
        </p:blipFill>
        <p:spPr>
          <a:xfrm>
            <a:off x="8505894" y="3241485"/>
            <a:ext cx="2170364" cy="2170364"/>
          </a:xfrm>
          <a:prstGeom prst="rect">
            <a:avLst/>
          </a:prstGeom>
          <a:noFill/>
          <a:ln>
            <a:no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1" y="3241484"/>
            <a:ext cx="7024254" cy="27021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0"/>
          <p:cNvSpPr txBox="1">
            <a:spLocks noGrp="1"/>
          </p:cNvSpPr>
          <p:nvPr>
            <p:ph type="title"/>
          </p:nvPr>
        </p:nvSpPr>
        <p:spPr>
          <a:xfrm>
            <a:off x="838200" y="365125"/>
            <a:ext cx="7984067"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Bill’s Activities </a:t>
            </a:r>
            <a:endParaRPr b="1"/>
          </a:p>
        </p:txBody>
      </p:sp>
      <p:pic>
        <p:nvPicPr>
          <p:cNvPr id="218" name="Google Shape;218;p20"/>
          <p:cNvPicPr preferRelativeResize="0"/>
          <p:nvPr/>
        </p:nvPicPr>
        <p:blipFill rotWithShape="1">
          <a:blip r:embed="rId3">
            <a:alphaModFix/>
          </a:blip>
          <a:srcRect/>
          <a:stretch/>
        </p:blipFill>
        <p:spPr>
          <a:xfrm>
            <a:off x="9347200" y="320781"/>
            <a:ext cx="2223859" cy="1369907"/>
          </a:xfrm>
          <a:prstGeom prst="rect">
            <a:avLst/>
          </a:prstGeom>
          <a:noFill/>
          <a:ln>
            <a:noFill/>
          </a:ln>
        </p:spPr>
      </p:pic>
      <p:pic>
        <p:nvPicPr>
          <p:cNvPr id="219" name="Google Shape;219;p20"/>
          <p:cNvPicPr preferRelativeResize="0"/>
          <p:nvPr/>
        </p:nvPicPr>
        <p:blipFill rotWithShape="1">
          <a:blip r:embed="rId4">
            <a:alphaModFix/>
          </a:blip>
          <a:srcRect/>
          <a:stretch/>
        </p:blipFill>
        <p:spPr>
          <a:xfrm>
            <a:off x="9273209" y="6216312"/>
            <a:ext cx="2918790" cy="641688"/>
          </a:xfrm>
          <a:prstGeom prst="rect">
            <a:avLst/>
          </a:prstGeom>
          <a:noFill/>
          <a:ln>
            <a:noFill/>
          </a:ln>
        </p:spPr>
      </p:pic>
      <p:sp>
        <p:nvSpPr>
          <p:cNvPr id="220" name="Google Shape;220;p20"/>
          <p:cNvSpPr txBox="1">
            <a:spLocks noGrp="1"/>
          </p:cNvSpPr>
          <p:nvPr>
            <p:ph type="body" idx="1"/>
          </p:nvPr>
        </p:nvSpPr>
        <p:spPr>
          <a:xfrm>
            <a:off x="838200" y="1825625"/>
            <a:ext cx="10515600" cy="4351338"/>
          </a:xfrm>
          <a:prstGeom prst="rect">
            <a:avLst/>
          </a:prstGeom>
          <a:solidFill>
            <a:srgbClr val="F2BF6A"/>
          </a:solidFill>
          <a:ln w="12700" cap="flat" cmpd="sng">
            <a:solidFill>
              <a:srgbClr val="00AAE5">
                <a:alpha val="49019"/>
              </a:srgbClr>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000000"/>
              </a:buClr>
              <a:buSzPct val="75000"/>
              <a:buNone/>
            </a:pPr>
            <a:endParaRPr sz="2000" dirty="0"/>
          </a:p>
          <a:p>
            <a:pPr marL="0" lvl="0" indent="0" algn="l" rtl="0">
              <a:lnSpc>
                <a:spcPct val="90000"/>
              </a:lnSpc>
              <a:spcBef>
                <a:spcPts val="1000"/>
              </a:spcBef>
              <a:spcAft>
                <a:spcPts val="0"/>
              </a:spcAft>
              <a:buClr>
                <a:srgbClr val="000000"/>
              </a:buClr>
              <a:buSzPct val="75000"/>
              <a:buNone/>
            </a:pPr>
            <a:r>
              <a:rPr lang="en-IE" sz="2000" b="1" dirty="0">
                <a:solidFill>
                  <a:srgbClr val="000000"/>
                </a:solidFill>
              </a:rPr>
              <a:t>Balance Activities</a:t>
            </a:r>
            <a:endParaRPr sz="2000" b="1" dirty="0">
              <a:solidFill>
                <a:srgbClr val="000000"/>
              </a:solidFill>
            </a:endParaRPr>
          </a:p>
          <a:p>
            <a:pPr marL="0" lvl="0" indent="0" algn="l" rtl="0">
              <a:lnSpc>
                <a:spcPct val="90000"/>
              </a:lnSpc>
              <a:spcBef>
                <a:spcPts val="1000"/>
              </a:spcBef>
              <a:spcAft>
                <a:spcPts val="0"/>
              </a:spcAft>
              <a:buClr>
                <a:srgbClr val="000000"/>
              </a:buClr>
              <a:buSzPct val="75000"/>
              <a:buNone/>
            </a:pPr>
            <a:r>
              <a:rPr lang="en-IE" sz="2000" dirty="0">
                <a:solidFill>
                  <a:srgbClr val="000000"/>
                </a:solidFill>
              </a:rPr>
              <a:t>All children complete </a:t>
            </a:r>
            <a:r>
              <a:rPr lang="en-IE" sz="2000" dirty="0"/>
              <a:t>balance activities (</a:t>
            </a:r>
            <a:r>
              <a:rPr lang="en-IE" sz="2000" dirty="0">
                <a:solidFill>
                  <a:srgbClr val="000000"/>
                </a:solidFill>
              </a:rPr>
              <a:t>balance board/balancing on a spot or mat) while walking, </a:t>
            </a:r>
            <a:endParaRPr sz="2000" dirty="0">
              <a:solidFill>
                <a:srgbClr val="000000"/>
              </a:solidFill>
            </a:endParaRPr>
          </a:p>
          <a:p>
            <a:pPr marL="0" lvl="0" indent="0" algn="l" rtl="0">
              <a:lnSpc>
                <a:spcPct val="90000"/>
              </a:lnSpc>
              <a:spcBef>
                <a:spcPts val="1000"/>
              </a:spcBef>
              <a:spcAft>
                <a:spcPts val="0"/>
              </a:spcAft>
              <a:buClr>
                <a:srgbClr val="000000"/>
              </a:buClr>
              <a:buSzPct val="75000"/>
              <a:buNone/>
            </a:pPr>
            <a:r>
              <a:rPr lang="en-IE" sz="2000" dirty="0">
                <a:solidFill>
                  <a:srgbClr val="000000"/>
                </a:solidFill>
              </a:rPr>
              <a:t>jogging, running, skipping, side stepping. Sign cards or images </a:t>
            </a:r>
            <a:r>
              <a:rPr lang="en-IE" sz="2000" dirty="0"/>
              <a:t>developed by the children will be </a:t>
            </a:r>
            <a:endParaRPr sz="2000" dirty="0"/>
          </a:p>
          <a:p>
            <a:pPr marL="0" lvl="0" indent="0" algn="l" rtl="0">
              <a:lnSpc>
                <a:spcPct val="90000"/>
              </a:lnSpc>
              <a:spcBef>
                <a:spcPts val="1000"/>
              </a:spcBef>
              <a:spcAft>
                <a:spcPts val="0"/>
              </a:spcAft>
              <a:buClr>
                <a:srgbClr val="000000"/>
              </a:buClr>
              <a:buSzPct val="75000"/>
              <a:buNone/>
            </a:pPr>
            <a:r>
              <a:rPr lang="en-IE" sz="2000" dirty="0"/>
              <a:t>used to direct the activities </a:t>
            </a:r>
            <a:r>
              <a:rPr lang="en-IE" sz="2000" dirty="0">
                <a:solidFill>
                  <a:srgbClr val="000000"/>
                </a:solidFill>
              </a:rPr>
              <a:t>to communicate e.g. stop, start, listen </a:t>
            </a:r>
            <a:endParaRPr sz="2000" dirty="0">
              <a:solidFill>
                <a:srgbClr val="000000"/>
              </a:solidFill>
            </a:endParaRPr>
          </a:p>
          <a:p>
            <a:pPr marL="0" lvl="0" indent="0" algn="l" rtl="0">
              <a:lnSpc>
                <a:spcPct val="90000"/>
              </a:lnSpc>
              <a:spcBef>
                <a:spcPts val="1000"/>
              </a:spcBef>
              <a:spcAft>
                <a:spcPts val="0"/>
              </a:spcAft>
              <a:buClr>
                <a:srgbClr val="000000"/>
              </a:buClr>
              <a:buSzPct val="75000"/>
              <a:buNone/>
            </a:pPr>
            <a:endParaRPr sz="2000" dirty="0">
              <a:solidFill>
                <a:srgbClr val="000000"/>
              </a:solidFill>
            </a:endParaRPr>
          </a:p>
          <a:p>
            <a:pPr marL="0" lvl="0" indent="0" algn="l" rtl="0">
              <a:lnSpc>
                <a:spcPct val="90000"/>
              </a:lnSpc>
              <a:spcBef>
                <a:spcPts val="1000"/>
              </a:spcBef>
              <a:spcAft>
                <a:spcPts val="0"/>
              </a:spcAft>
              <a:buClr>
                <a:srgbClr val="000000"/>
              </a:buClr>
              <a:buSzPct val="75000"/>
              <a:buNone/>
            </a:pPr>
            <a:r>
              <a:rPr lang="en-IE" sz="2000" b="1" dirty="0">
                <a:solidFill>
                  <a:srgbClr val="000000"/>
                </a:solidFill>
              </a:rPr>
              <a:t>Zone Basketball </a:t>
            </a:r>
            <a:r>
              <a:rPr lang="en-IE" sz="2000" dirty="0">
                <a:solidFill>
                  <a:srgbClr val="000000"/>
                </a:solidFill>
              </a:rPr>
              <a:t>(Adapted from 6 v 6 Zone Football in </a:t>
            </a:r>
            <a:r>
              <a:rPr lang="en-IE" sz="2000" b="1" dirty="0">
                <a:solidFill>
                  <a:srgbClr val="000000"/>
                </a:solidFill>
                <a:uFill>
                  <a:noFill/>
                </a:uFill>
                <a:hlinkClick r:id="rId5"/>
              </a:rPr>
              <a:t>Let’s Play Together, p.46</a:t>
            </a:r>
            <a:r>
              <a:rPr lang="en-IE" sz="2000" dirty="0">
                <a:solidFill>
                  <a:srgbClr val="000000"/>
                </a:solidFill>
              </a:rPr>
              <a:t>) </a:t>
            </a:r>
            <a:endParaRPr sz="2000" dirty="0">
              <a:solidFill>
                <a:srgbClr val="000000"/>
              </a:solidFill>
            </a:endParaRPr>
          </a:p>
          <a:p>
            <a:pPr marL="0" lvl="0" indent="0" algn="l" rtl="0">
              <a:lnSpc>
                <a:spcPct val="90000"/>
              </a:lnSpc>
              <a:spcBef>
                <a:spcPts val="1000"/>
              </a:spcBef>
              <a:spcAft>
                <a:spcPts val="0"/>
              </a:spcAft>
              <a:buClr>
                <a:srgbClr val="000000"/>
              </a:buClr>
              <a:buSzPct val="75000"/>
              <a:buNone/>
            </a:pPr>
            <a:r>
              <a:rPr lang="en-IE" sz="2000" dirty="0">
                <a:solidFill>
                  <a:srgbClr val="000000"/>
                </a:solidFill>
              </a:rPr>
              <a:t>Play the basketball game </a:t>
            </a:r>
            <a:r>
              <a:rPr lang="en-IE" sz="2000" dirty="0" smtClean="0">
                <a:solidFill>
                  <a:srgbClr val="000000"/>
                </a:solidFill>
              </a:rPr>
              <a:t>as 3 </a:t>
            </a:r>
            <a:r>
              <a:rPr lang="en-IE" sz="2000" dirty="0">
                <a:solidFill>
                  <a:srgbClr val="000000"/>
                </a:solidFill>
              </a:rPr>
              <a:t>v 3</a:t>
            </a:r>
            <a:endParaRPr dirty="0"/>
          </a:p>
          <a:p>
            <a:pPr marL="0" lvl="0" indent="0" algn="l" rtl="0">
              <a:lnSpc>
                <a:spcPct val="90000"/>
              </a:lnSpc>
              <a:spcBef>
                <a:spcPts val="1000"/>
              </a:spcBef>
              <a:spcAft>
                <a:spcPts val="0"/>
              </a:spcAft>
              <a:buClr>
                <a:srgbClr val="000000"/>
              </a:buClr>
              <a:buSzPct val="75000"/>
              <a:buNone/>
            </a:pPr>
            <a:r>
              <a:rPr lang="en-IE" sz="2000" dirty="0">
                <a:solidFill>
                  <a:srgbClr val="000000"/>
                </a:solidFill>
              </a:rPr>
              <a:t>Prepare zones  with coloured cones at the zone corners  and children wear coloured bibs</a:t>
            </a:r>
            <a:endParaRPr sz="2000" dirty="0"/>
          </a:p>
          <a:p>
            <a:pPr marL="0" lvl="0" indent="0" algn="l" rtl="0">
              <a:lnSpc>
                <a:spcPct val="90000"/>
              </a:lnSpc>
              <a:spcBef>
                <a:spcPts val="1000"/>
              </a:spcBef>
              <a:spcAft>
                <a:spcPts val="0"/>
              </a:spcAft>
              <a:buClr>
                <a:srgbClr val="000000"/>
              </a:buClr>
              <a:buSzPct val="75000"/>
              <a:buNone/>
            </a:pPr>
            <a:r>
              <a:rPr lang="en-IE" sz="2000" dirty="0">
                <a:solidFill>
                  <a:srgbClr val="000000"/>
                </a:solidFill>
              </a:rPr>
              <a:t>Use whiteboard for diagrams to explain the zones or use the image from Let’s Play Together p.46</a:t>
            </a:r>
            <a:endParaRPr sz="2000" dirty="0"/>
          </a:p>
          <a:p>
            <a:pPr marL="0" lvl="0" indent="0" algn="l" rtl="0">
              <a:lnSpc>
                <a:spcPct val="90000"/>
              </a:lnSpc>
              <a:spcBef>
                <a:spcPts val="1000"/>
              </a:spcBef>
              <a:spcAft>
                <a:spcPts val="0"/>
              </a:spcAft>
              <a:buClr>
                <a:srgbClr val="000000"/>
              </a:buClr>
              <a:buSzPct val="75000"/>
              <a:buNone/>
            </a:pPr>
            <a:r>
              <a:rPr lang="en-IE" sz="2000" dirty="0">
                <a:solidFill>
                  <a:srgbClr val="000000"/>
                </a:solidFill>
              </a:rPr>
              <a:t>The play area could be prepared to present options for children  e.g. 3 v 3 with no zones</a:t>
            </a:r>
            <a:endParaRPr sz="2000" dirty="0">
              <a:solidFill>
                <a:srgbClr val="000000"/>
              </a:solidFill>
            </a:endParaRPr>
          </a:p>
          <a:p>
            <a:pPr marL="0" lvl="0" indent="0" algn="l" rtl="0">
              <a:lnSpc>
                <a:spcPct val="90000"/>
              </a:lnSpc>
              <a:spcBef>
                <a:spcPts val="1000"/>
              </a:spcBef>
              <a:spcAft>
                <a:spcPts val="0"/>
              </a:spcAft>
              <a:buClr>
                <a:srgbClr val="000000"/>
              </a:buClr>
              <a:buSzPct val="75000"/>
              <a:buNone/>
            </a:pPr>
            <a:r>
              <a:rPr lang="en-IE" sz="2000" dirty="0">
                <a:solidFill>
                  <a:srgbClr val="000000"/>
                </a:solidFill>
              </a:rPr>
              <a:t>       </a:t>
            </a:r>
            <a:endParaRPr sz="2000" dirty="0">
              <a:solidFill>
                <a:srgbClr val="000000"/>
              </a:solidFill>
            </a:endParaRPr>
          </a:p>
          <a:p>
            <a:pPr marL="0" lvl="0" indent="0" algn="l" rtl="0">
              <a:lnSpc>
                <a:spcPct val="90000"/>
              </a:lnSpc>
              <a:spcBef>
                <a:spcPts val="1000"/>
              </a:spcBef>
              <a:spcAft>
                <a:spcPts val="0"/>
              </a:spcAft>
              <a:buClr>
                <a:srgbClr val="000000"/>
              </a:buClr>
              <a:buSzPct val="53571"/>
              <a:buNone/>
            </a:pPr>
            <a:endParaRPr dirty="0">
              <a:solidFill>
                <a:srgbClr val="33333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1"/>
          <p:cNvSpPr txBox="1">
            <a:spLocks noGrp="1"/>
          </p:cNvSpPr>
          <p:nvPr>
            <p:ph type="title"/>
          </p:nvPr>
        </p:nvSpPr>
        <p:spPr>
          <a:xfrm>
            <a:off x="838200" y="365125"/>
            <a:ext cx="7984067"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Sharing Solutions and Strategies</a:t>
            </a:r>
            <a:endParaRPr b="1"/>
          </a:p>
        </p:txBody>
      </p:sp>
      <p:pic>
        <p:nvPicPr>
          <p:cNvPr id="227" name="Google Shape;227;p21"/>
          <p:cNvPicPr preferRelativeResize="0"/>
          <p:nvPr/>
        </p:nvPicPr>
        <p:blipFill rotWithShape="1">
          <a:blip r:embed="rId3">
            <a:alphaModFix/>
          </a:blip>
          <a:srcRect/>
          <a:stretch/>
        </p:blipFill>
        <p:spPr>
          <a:xfrm>
            <a:off x="9347200" y="320781"/>
            <a:ext cx="2223859" cy="1369907"/>
          </a:xfrm>
          <a:prstGeom prst="rect">
            <a:avLst/>
          </a:prstGeom>
          <a:noFill/>
          <a:ln>
            <a:noFill/>
          </a:ln>
        </p:spPr>
      </p:pic>
      <p:pic>
        <p:nvPicPr>
          <p:cNvPr id="228" name="Google Shape;228;p21"/>
          <p:cNvPicPr preferRelativeResize="0"/>
          <p:nvPr/>
        </p:nvPicPr>
        <p:blipFill rotWithShape="1">
          <a:blip r:embed="rId4">
            <a:alphaModFix/>
          </a:blip>
          <a:srcRect/>
          <a:stretch/>
        </p:blipFill>
        <p:spPr>
          <a:xfrm>
            <a:off x="9273209" y="6216312"/>
            <a:ext cx="2918790" cy="641688"/>
          </a:xfrm>
          <a:prstGeom prst="rect">
            <a:avLst/>
          </a:prstGeom>
          <a:noFill/>
          <a:ln>
            <a:noFill/>
          </a:ln>
        </p:spPr>
      </p:pic>
      <p:sp>
        <p:nvSpPr>
          <p:cNvPr id="229" name="Google Shape;229;p21"/>
          <p:cNvSpPr txBox="1">
            <a:spLocks noGrp="1"/>
          </p:cNvSpPr>
          <p:nvPr>
            <p:ph type="body" idx="1"/>
          </p:nvPr>
        </p:nvSpPr>
        <p:spPr>
          <a:xfrm>
            <a:off x="838200" y="1825625"/>
            <a:ext cx="10515600" cy="4351338"/>
          </a:xfrm>
          <a:prstGeom prst="rect">
            <a:avLst/>
          </a:prstGeom>
          <a:solidFill>
            <a:srgbClr val="F2BF6A"/>
          </a:solidFill>
          <a:ln w="12700" cap="flat" cmpd="sng">
            <a:solidFill>
              <a:srgbClr val="00AAE5">
                <a:alpha val="49019"/>
              </a:srgbClr>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33333"/>
              </a:buClr>
              <a:buSzPts val="2800"/>
              <a:buNone/>
            </a:pPr>
            <a:endParaRPr dirty="0">
              <a:solidFill>
                <a:srgbClr val="333333"/>
              </a:solidFill>
              <a:latin typeface="Calibri"/>
              <a:ea typeface="Calibri"/>
              <a:cs typeface="Calibri"/>
              <a:sym typeface="Calibri"/>
            </a:endParaRPr>
          </a:p>
          <a:p>
            <a:pPr marL="0" lvl="0" indent="0" algn="l" rtl="0">
              <a:lnSpc>
                <a:spcPct val="90000"/>
              </a:lnSpc>
              <a:spcBef>
                <a:spcPts val="0"/>
              </a:spcBef>
              <a:spcAft>
                <a:spcPts val="0"/>
              </a:spcAft>
              <a:buClr>
                <a:srgbClr val="333333"/>
              </a:buClr>
              <a:buSzPts val="2800"/>
              <a:buNone/>
            </a:pPr>
            <a:r>
              <a:rPr lang="en-IE" dirty="0">
                <a:solidFill>
                  <a:srgbClr val="333333"/>
                </a:solidFill>
              </a:rPr>
              <a:t>In our groups let’s examine the inclusive practices:</a:t>
            </a:r>
            <a:endParaRPr dirty="0">
              <a:solidFill>
                <a:srgbClr val="333333"/>
              </a:solidFill>
            </a:endParaRPr>
          </a:p>
          <a:p>
            <a:pPr marL="0" lvl="0" indent="0" algn="l" rtl="0">
              <a:lnSpc>
                <a:spcPct val="90000"/>
              </a:lnSpc>
              <a:spcBef>
                <a:spcPts val="0"/>
              </a:spcBef>
              <a:spcAft>
                <a:spcPts val="0"/>
              </a:spcAft>
              <a:buClr>
                <a:srgbClr val="333333"/>
              </a:buClr>
              <a:buSzPts val="2800"/>
              <a:buNone/>
            </a:pPr>
            <a:endParaRPr dirty="0">
              <a:solidFill>
                <a:srgbClr val="333333"/>
              </a:solidFill>
            </a:endParaRPr>
          </a:p>
          <a:p>
            <a:pPr marL="0" lvl="0" indent="0" algn="l" rtl="0">
              <a:lnSpc>
                <a:spcPct val="90000"/>
              </a:lnSpc>
              <a:spcBef>
                <a:spcPts val="0"/>
              </a:spcBef>
              <a:spcAft>
                <a:spcPts val="0"/>
              </a:spcAft>
              <a:buClr>
                <a:srgbClr val="333333"/>
              </a:buClr>
              <a:buSzPts val="2800"/>
              <a:buNone/>
            </a:pPr>
            <a:r>
              <a:rPr lang="en-IE" dirty="0">
                <a:solidFill>
                  <a:srgbClr val="333333"/>
                </a:solidFill>
              </a:rPr>
              <a:t>Is </a:t>
            </a:r>
            <a:r>
              <a:rPr lang="en-IE" b="1" dirty="0">
                <a:solidFill>
                  <a:srgbClr val="333333"/>
                </a:solidFill>
              </a:rPr>
              <a:t>engagement </a:t>
            </a:r>
            <a:r>
              <a:rPr lang="en-IE" dirty="0">
                <a:solidFill>
                  <a:srgbClr val="333333"/>
                </a:solidFill>
              </a:rPr>
              <a:t>evident for all the children? </a:t>
            </a:r>
            <a:endParaRPr dirty="0">
              <a:solidFill>
                <a:srgbClr val="333333"/>
              </a:solidFill>
            </a:endParaRPr>
          </a:p>
          <a:p>
            <a:pPr marL="0" lvl="0" indent="0" algn="l" rtl="0">
              <a:lnSpc>
                <a:spcPct val="90000"/>
              </a:lnSpc>
              <a:spcBef>
                <a:spcPts val="0"/>
              </a:spcBef>
              <a:spcAft>
                <a:spcPts val="0"/>
              </a:spcAft>
              <a:buClr>
                <a:srgbClr val="333333"/>
              </a:buClr>
              <a:buSzPts val="2800"/>
              <a:buNone/>
            </a:pPr>
            <a:endParaRPr dirty="0">
              <a:solidFill>
                <a:srgbClr val="333333"/>
              </a:solidFill>
            </a:endParaRPr>
          </a:p>
          <a:p>
            <a:pPr marL="0" lvl="0" indent="0" algn="l" rtl="0">
              <a:spcBef>
                <a:spcPts val="0"/>
              </a:spcBef>
              <a:spcAft>
                <a:spcPts val="0"/>
              </a:spcAft>
              <a:buClr>
                <a:srgbClr val="333333"/>
              </a:buClr>
              <a:buSzPts val="2800"/>
              <a:buNone/>
            </a:pPr>
            <a:r>
              <a:rPr lang="en-IE" dirty="0">
                <a:solidFill>
                  <a:srgbClr val="333333"/>
                </a:solidFill>
              </a:rPr>
              <a:t>Are </a:t>
            </a:r>
            <a:r>
              <a:rPr lang="en-IE" b="1" dirty="0">
                <a:solidFill>
                  <a:srgbClr val="333333"/>
                </a:solidFill>
              </a:rPr>
              <a:t>representation</a:t>
            </a:r>
            <a:r>
              <a:rPr lang="en-IE" dirty="0">
                <a:solidFill>
                  <a:srgbClr val="333333"/>
                </a:solidFill>
              </a:rPr>
              <a:t>, </a:t>
            </a:r>
            <a:r>
              <a:rPr lang="en-IE" b="1" dirty="0">
                <a:solidFill>
                  <a:srgbClr val="333333"/>
                </a:solidFill>
              </a:rPr>
              <a:t>action and expression</a:t>
            </a:r>
            <a:r>
              <a:rPr lang="en-IE" dirty="0">
                <a:solidFill>
                  <a:srgbClr val="333333"/>
                </a:solidFill>
              </a:rPr>
              <a:t> evident? </a:t>
            </a:r>
            <a:endParaRPr dirty="0">
              <a:solidFill>
                <a:srgbClr val="333333"/>
              </a:solidFill>
              <a:latin typeface="Calibri"/>
              <a:ea typeface="Calibri"/>
              <a:cs typeface="Calibri"/>
              <a:sym typeface="Calibri"/>
            </a:endParaRPr>
          </a:p>
          <a:p>
            <a:pPr marL="0" lvl="0" indent="0" algn="l" rtl="0">
              <a:lnSpc>
                <a:spcPct val="90000"/>
              </a:lnSpc>
              <a:spcBef>
                <a:spcPts val="0"/>
              </a:spcBef>
              <a:spcAft>
                <a:spcPts val="0"/>
              </a:spcAft>
              <a:buClr>
                <a:srgbClr val="333333"/>
              </a:buClr>
              <a:buSzPts val="2800"/>
              <a:buNone/>
            </a:pPr>
            <a:endParaRPr dirty="0">
              <a:solidFill>
                <a:srgbClr val="333333"/>
              </a:solidFill>
            </a:endParaRPr>
          </a:p>
          <a:p>
            <a:pPr marL="0" lvl="0" indent="0" algn="l" rtl="0">
              <a:lnSpc>
                <a:spcPct val="90000"/>
              </a:lnSpc>
              <a:spcBef>
                <a:spcPts val="0"/>
              </a:spcBef>
              <a:spcAft>
                <a:spcPts val="0"/>
              </a:spcAft>
              <a:buClr>
                <a:srgbClr val="333333"/>
              </a:buClr>
              <a:buSzPts val="2800"/>
              <a:buNone/>
            </a:pPr>
            <a:r>
              <a:rPr lang="en-IE" dirty="0">
                <a:solidFill>
                  <a:srgbClr val="333333"/>
                </a:solidFill>
                <a:latin typeface="Calibri"/>
                <a:ea typeface="Calibri"/>
                <a:cs typeface="Calibri"/>
                <a:sym typeface="Calibri"/>
              </a:rPr>
              <a:t>Present key solution(s)/strategies and provide a rationale for your choices.</a:t>
            </a:r>
            <a:endParaRPr dirty="0"/>
          </a:p>
          <a:p>
            <a:pPr marL="0" lvl="0" indent="0" algn="l" rtl="0">
              <a:lnSpc>
                <a:spcPct val="90000"/>
              </a:lnSpc>
              <a:spcBef>
                <a:spcPts val="0"/>
              </a:spcBef>
              <a:spcAft>
                <a:spcPts val="0"/>
              </a:spcAft>
              <a:buClr>
                <a:srgbClr val="333333"/>
              </a:buClr>
              <a:buSzPts val="2800"/>
              <a:buNone/>
            </a:pPr>
            <a:endParaRPr dirty="0">
              <a:solidFill>
                <a:srgbClr val="333333"/>
              </a:solidFill>
            </a:endParaRPr>
          </a:p>
          <a:p>
            <a:pPr marL="0" lvl="0" indent="0" algn="l" rtl="0">
              <a:lnSpc>
                <a:spcPct val="90000"/>
              </a:lnSpc>
              <a:spcBef>
                <a:spcPts val="0"/>
              </a:spcBef>
              <a:spcAft>
                <a:spcPts val="0"/>
              </a:spcAft>
              <a:buClr>
                <a:srgbClr val="333333"/>
              </a:buClr>
              <a:buSzPts val="2800"/>
              <a:buNone/>
            </a:pPr>
            <a:endParaRPr dirty="0"/>
          </a:p>
          <a:p>
            <a:pPr marL="0" lvl="0" indent="0" algn="l" rtl="0">
              <a:lnSpc>
                <a:spcPct val="90000"/>
              </a:lnSpc>
              <a:spcBef>
                <a:spcPts val="0"/>
              </a:spcBef>
              <a:spcAft>
                <a:spcPts val="0"/>
              </a:spcAft>
              <a:buClr>
                <a:srgbClr val="333333"/>
              </a:buClr>
              <a:buSzPts val="2800"/>
              <a:buNone/>
            </a:pPr>
            <a:endParaRPr dirty="0">
              <a:solidFill>
                <a:srgbClr val="33333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838200" y="365125"/>
            <a:ext cx="7984067"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References</a:t>
            </a:r>
            <a:endParaRPr b="1"/>
          </a:p>
        </p:txBody>
      </p:sp>
      <p:pic>
        <p:nvPicPr>
          <p:cNvPr id="236" name="Google Shape;236;p23"/>
          <p:cNvPicPr preferRelativeResize="0"/>
          <p:nvPr/>
        </p:nvPicPr>
        <p:blipFill rotWithShape="1">
          <a:blip r:embed="rId3">
            <a:alphaModFix/>
          </a:blip>
          <a:srcRect/>
          <a:stretch/>
        </p:blipFill>
        <p:spPr>
          <a:xfrm>
            <a:off x="9347200" y="320781"/>
            <a:ext cx="2223859" cy="1369907"/>
          </a:xfrm>
          <a:prstGeom prst="rect">
            <a:avLst/>
          </a:prstGeom>
          <a:noFill/>
          <a:ln>
            <a:noFill/>
          </a:ln>
        </p:spPr>
      </p:pic>
      <p:pic>
        <p:nvPicPr>
          <p:cNvPr id="237" name="Google Shape;237;p23"/>
          <p:cNvPicPr preferRelativeResize="0"/>
          <p:nvPr/>
        </p:nvPicPr>
        <p:blipFill rotWithShape="1">
          <a:blip r:embed="rId4">
            <a:alphaModFix/>
          </a:blip>
          <a:srcRect/>
          <a:stretch/>
        </p:blipFill>
        <p:spPr>
          <a:xfrm>
            <a:off x="9273209" y="6216312"/>
            <a:ext cx="2918790" cy="641688"/>
          </a:xfrm>
          <a:prstGeom prst="rect">
            <a:avLst/>
          </a:prstGeom>
          <a:noFill/>
          <a:ln>
            <a:noFill/>
          </a:ln>
        </p:spPr>
      </p:pic>
      <p:sp>
        <p:nvSpPr>
          <p:cNvPr id="238" name="Google Shape;238;p23"/>
          <p:cNvSpPr txBox="1">
            <a:spLocks noGrp="1"/>
          </p:cNvSpPr>
          <p:nvPr>
            <p:ph type="body" idx="1"/>
          </p:nvPr>
        </p:nvSpPr>
        <p:spPr>
          <a:xfrm>
            <a:off x="838200" y="1825625"/>
            <a:ext cx="10515600" cy="4351338"/>
          </a:xfrm>
          <a:prstGeom prst="rect">
            <a:avLst/>
          </a:prstGeom>
          <a:solidFill>
            <a:srgbClr val="F2BF6A"/>
          </a:solidFill>
          <a:ln w="12700" cap="flat" cmpd="sng">
            <a:solidFill>
              <a:srgbClr val="00AAE5">
                <a:alpha val="49019"/>
              </a:srgbClr>
            </a:solidFill>
            <a:prstDash val="solid"/>
            <a:miter lim="800000"/>
            <a:headEnd type="none" w="sm" len="sm"/>
            <a:tailEnd type="none" w="sm" len="sm"/>
          </a:ln>
        </p:spPr>
        <p:txBody>
          <a:bodyPr spcFirstLastPara="1" wrap="square" lIns="91425" tIns="45700" rIns="91425" bIns="45700" anchor="t" anchorCtr="0">
            <a:normAutofit/>
          </a:bodyPr>
          <a:lstStyle/>
          <a:p>
            <a:pPr marL="0" lvl="0" indent="0" algn="l" rtl="0">
              <a:lnSpc>
                <a:spcPct val="70000"/>
              </a:lnSpc>
              <a:spcBef>
                <a:spcPts val="0"/>
              </a:spcBef>
              <a:spcAft>
                <a:spcPts val="0"/>
              </a:spcAft>
              <a:buSzPts val="1800"/>
              <a:buNone/>
            </a:pPr>
            <a:endParaRPr sz="2170"/>
          </a:p>
          <a:p>
            <a:pPr marL="0" lvl="0" indent="0" algn="l" rtl="0">
              <a:lnSpc>
                <a:spcPct val="70000"/>
              </a:lnSpc>
              <a:spcBef>
                <a:spcPts val="0"/>
              </a:spcBef>
              <a:spcAft>
                <a:spcPts val="0"/>
              </a:spcAft>
              <a:buSzPts val="1800"/>
              <a:buNone/>
            </a:pPr>
            <a:endParaRPr sz="2170"/>
          </a:p>
          <a:p>
            <a:pPr marL="0" lvl="0" indent="0" algn="l" rtl="0">
              <a:lnSpc>
                <a:spcPct val="70000"/>
              </a:lnSpc>
              <a:spcBef>
                <a:spcPts val="0"/>
              </a:spcBef>
              <a:spcAft>
                <a:spcPts val="0"/>
              </a:spcAft>
              <a:buSzPts val="1800"/>
              <a:buNone/>
            </a:pPr>
            <a:endParaRPr sz="2170"/>
          </a:p>
          <a:p>
            <a:pPr marL="0" lvl="0" indent="0" algn="l" rtl="0">
              <a:lnSpc>
                <a:spcPct val="70000"/>
              </a:lnSpc>
              <a:spcBef>
                <a:spcPts val="0"/>
              </a:spcBef>
              <a:spcAft>
                <a:spcPts val="0"/>
              </a:spcAft>
              <a:buSzPts val="1800"/>
              <a:buNone/>
            </a:pPr>
            <a:r>
              <a:rPr lang="en-IE" sz="2170"/>
              <a:t>6v6 Zone Football in Lets Play Together 2015, p.46</a:t>
            </a:r>
            <a:endParaRPr sz="2170"/>
          </a:p>
          <a:p>
            <a:pPr marL="0" lvl="0" indent="0" algn="l" rtl="0">
              <a:lnSpc>
                <a:spcPct val="70000"/>
              </a:lnSpc>
              <a:spcBef>
                <a:spcPts val="0"/>
              </a:spcBef>
              <a:spcAft>
                <a:spcPts val="0"/>
              </a:spcAft>
              <a:buSzPts val="1800"/>
              <a:buNone/>
            </a:pPr>
            <a:r>
              <a:rPr lang="en-IE" sz="2170" u="sng">
                <a:solidFill>
                  <a:schemeClr val="hlink"/>
                </a:solidFill>
                <a:hlinkClick r:id="rId5"/>
              </a:rPr>
              <a:t>http://dippe.wearequattro.com/wp-content/uploads/2020/10/1lets-play-together.pdf</a:t>
            </a:r>
            <a:endParaRPr sz="2170"/>
          </a:p>
          <a:p>
            <a:pPr marL="0" lvl="0" indent="0" algn="l" rtl="0">
              <a:lnSpc>
                <a:spcPct val="70000"/>
              </a:lnSpc>
              <a:spcBef>
                <a:spcPts val="1000"/>
              </a:spcBef>
              <a:spcAft>
                <a:spcPts val="0"/>
              </a:spcAft>
              <a:buSzPts val="1800"/>
              <a:buNone/>
            </a:pPr>
            <a:r>
              <a:rPr lang="en-IE" sz="2170"/>
              <a:t>Goalball Yoga in Lets Play Together 2015, p.38</a:t>
            </a:r>
            <a:endParaRPr sz="2170"/>
          </a:p>
          <a:p>
            <a:pPr marL="0" lvl="0" indent="0" algn="l" rtl="0">
              <a:lnSpc>
                <a:spcPct val="70000"/>
              </a:lnSpc>
              <a:spcBef>
                <a:spcPts val="1000"/>
              </a:spcBef>
              <a:spcAft>
                <a:spcPts val="0"/>
              </a:spcAft>
              <a:buSzPts val="1800"/>
              <a:buNone/>
            </a:pPr>
            <a:r>
              <a:rPr lang="en-IE" sz="2170" u="sng">
                <a:solidFill>
                  <a:schemeClr val="hlink"/>
                </a:solidFill>
                <a:hlinkClick r:id="rId5"/>
              </a:rPr>
              <a:t>http://dippe.wearequattro.com/wp-content/uploads/2020/10/1lets-play-together.pdf</a:t>
            </a:r>
            <a:endParaRPr sz="2170"/>
          </a:p>
          <a:p>
            <a:pPr marL="0" lvl="0" indent="0" algn="l" rtl="0">
              <a:lnSpc>
                <a:spcPct val="70000"/>
              </a:lnSpc>
              <a:spcBef>
                <a:spcPts val="1000"/>
              </a:spcBef>
              <a:spcAft>
                <a:spcPts val="0"/>
              </a:spcAft>
              <a:buSzPts val="1800"/>
              <a:buNone/>
            </a:pPr>
            <a:r>
              <a:rPr lang="en-IE" sz="2170"/>
              <a:t>Sound Ball Bowling in Lets Play Together 2015, p.36</a:t>
            </a:r>
            <a:endParaRPr sz="2170"/>
          </a:p>
          <a:p>
            <a:pPr marL="0" lvl="0" indent="0" algn="l" rtl="0">
              <a:lnSpc>
                <a:spcPct val="70000"/>
              </a:lnSpc>
              <a:spcBef>
                <a:spcPts val="1000"/>
              </a:spcBef>
              <a:spcAft>
                <a:spcPts val="0"/>
              </a:spcAft>
              <a:buSzPts val="1800"/>
              <a:buNone/>
            </a:pPr>
            <a:r>
              <a:rPr lang="en-IE" sz="2170" u="sng">
                <a:solidFill>
                  <a:schemeClr val="hlink"/>
                </a:solidFill>
                <a:hlinkClick r:id="rId5"/>
              </a:rPr>
              <a:t>http://dippe.wearequattro.com/wp-content/uploads/2020/10/1lets-play-together.pdf</a:t>
            </a:r>
            <a:endParaRPr sz="2170"/>
          </a:p>
          <a:p>
            <a:pPr marL="0" lvl="0" indent="0" algn="l" rtl="0">
              <a:lnSpc>
                <a:spcPct val="70000"/>
              </a:lnSpc>
              <a:spcBef>
                <a:spcPts val="1000"/>
              </a:spcBef>
              <a:spcAft>
                <a:spcPts val="0"/>
              </a:spcAft>
              <a:buSzPts val="1800"/>
              <a:buNone/>
            </a:pPr>
            <a:r>
              <a:rPr lang="en-IE" sz="2170"/>
              <a:t>Human Kinetics. Adapted Physical Education Activity (2014) Zig Zag Relay </a:t>
            </a:r>
            <a:endParaRPr sz="2170"/>
          </a:p>
          <a:p>
            <a:pPr marL="0" lvl="0" indent="0" algn="l" rtl="0">
              <a:lnSpc>
                <a:spcPct val="70000"/>
              </a:lnSpc>
              <a:spcBef>
                <a:spcPts val="1000"/>
              </a:spcBef>
              <a:spcAft>
                <a:spcPts val="0"/>
              </a:spcAft>
              <a:buSzPts val="1800"/>
              <a:buNone/>
            </a:pPr>
            <a:r>
              <a:rPr lang="en-IE" sz="2170" u="sng">
                <a:solidFill>
                  <a:schemeClr val="hlink"/>
                </a:solidFill>
                <a:hlinkClick r:id="rId6"/>
              </a:rPr>
              <a:t>https://www.youtube.com/watch?reload=9&amp;v=CJGY88wcQtI</a:t>
            </a:r>
            <a:endParaRPr/>
          </a:p>
          <a:p>
            <a:pPr marL="0" lvl="0" indent="0" algn="l" rtl="0">
              <a:lnSpc>
                <a:spcPct val="90000"/>
              </a:lnSpc>
              <a:spcBef>
                <a:spcPts val="0"/>
              </a:spcBef>
              <a:spcAft>
                <a:spcPts val="0"/>
              </a:spcAft>
              <a:buClr>
                <a:schemeClr val="dk1"/>
              </a:buClr>
              <a:buSzPts val="2800"/>
              <a:buNone/>
            </a:pPr>
            <a:endParaRPr>
              <a:solidFill>
                <a:srgbClr val="33333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838200" y="365125"/>
            <a:ext cx="8658497" cy="1325563"/>
          </a:xfrm>
          <a:prstGeom prst="rect">
            <a:avLst/>
          </a:prstGeom>
          <a:solidFill>
            <a:srgbClr val="F2BF6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Phase 3 Thematic Module </a:t>
            </a:r>
            <a:r>
              <a:rPr lang="en-IE" b="1" i="1"/>
              <a:t>Sensory</a:t>
            </a:r>
            <a:endParaRPr b="1" i="1"/>
          </a:p>
        </p:txBody>
      </p:sp>
      <p:sp>
        <p:nvSpPr>
          <p:cNvPr id="93" name="Google Shape;9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IE"/>
              <a:t>This workshop focuses on the Sensory Module</a:t>
            </a:r>
            <a:endParaRPr/>
          </a:p>
          <a:p>
            <a:pPr marL="0" lvl="0" indent="0" algn="l" rtl="0">
              <a:lnSpc>
                <a:spcPct val="90000"/>
              </a:lnSpc>
              <a:spcBef>
                <a:spcPts val="0"/>
              </a:spcBef>
              <a:spcAft>
                <a:spcPts val="0"/>
              </a:spcAft>
              <a:buClr>
                <a:schemeClr val="dk1"/>
              </a:buClr>
              <a:buSzPts val="2800"/>
              <a:buNone/>
            </a:pPr>
            <a:r>
              <a:rPr lang="en-IE"/>
              <a:t>Definition of Sensory</a:t>
            </a:r>
            <a:endParaRPr/>
          </a:p>
        </p:txBody>
      </p:sp>
      <p:pic>
        <p:nvPicPr>
          <p:cNvPr id="94" name="Google Shape;94;p7"/>
          <p:cNvPicPr preferRelativeResize="0"/>
          <p:nvPr/>
        </p:nvPicPr>
        <p:blipFill rotWithShape="1">
          <a:blip r:embed="rId3">
            <a:alphaModFix/>
          </a:blip>
          <a:srcRect/>
          <a:stretch/>
        </p:blipFill>
        <p:spPr>
          <a:xfrm>
            <a:off x="4771074" y="3103816"/>
            <a:ext cx="2377936" cy="2306495"/>
          </a:xfrm>
          <a:prstGeom prst="rect">
            <a:avLst/>
          </a:prstGeom>
          <a:noFill/>
          <a:ln>
            <a:noFill/>
          </a:ln>
        </p:spPr>
      </p:pic>
      <p:pic>
        <p:nvPicPr>
          <p:cNvPr id="95" name="Google Shape;95;p7"/>
          <p:cNvPicPr preferRelativeResize="0"/>
          <p:nvPr/>
        </p:nvPicPr>
        <p:blipFill rotWithShape="1">
          <a:blip r:embed="rId4">
            <a:alphaModFix/>
          </a:blip>
          <a:srcRect/>
          <a:stretch/>
        </p:blipFill>
        <p:spPr>
          <a:xfrm>
            <a:off x="8151563" y="3002182"/>
            <a:ext cx="2414225" cy="2408129"/>
          </a:xfrm>
          <a:prstGeom prst="rect">
            <a:avLst/>
          </a:prstGeom>
          <a:noFill/>
          <a:ln>
            <a:noFill/>
          </a:ln>
        </p:spPr>
      </p:pic>
      <p:pic>
        <p:nvPicPr>
          <p:cNvPr id="96" name="Google Shape;96;p7"/>
          <p:cNvPicPr preferRelativeResize="0"/>
          <p:nvPr/>
        </p:nvPicPr>
        <p:blipFill rotWithShape="1">
          <a:blip r:embed="rId5">
            <a:alphaModFix/>
          </a:blip>
          <a:srcRect/>
          <a:stretch/>
        </p:blipFill>
        <p:spPr>
          <a:xfrm>
            <a:off x="9712137" y="325066"/>
            <a:ext cx="2225233" cy="1365622"/>
          </a:xfrm>
          <a:prstGeom prst="rect">
            <a:avLst/>
          </a:prstGeom>
          <a:noFill/>
          <a:ln>
            <a:noFill/>
          </a:ln>
        </p:spPr>
      </p:pic>
      <p:pic>
        <p:nvPicPr>
          <p:cNvPr id="97" name="Google Shape;97;p7"/>
          <p:cNvPicPr preferRelativeResize="0"/>
          <p:nvPr/>
        </p:nvPicPr>
        <p:blipFill rotWithShape="1">
          <a:blip r:embed="rId6">
            <a:alphaModFix/>
          </a:blip>
          <a:srcRect/>
          <a:stretch/>
        </p:blipFill>
        <p:spPr>
          <a:xfrm>
            <a:off x="9271763" y="6176963"/>
            <a:ext cx="2920237" cy="6401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265554" y="419472"/>
            <a:ext cx="9701213" cy="1176338"/>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23487"/>
              <a:buFont typeface="Calibri"/>
              <a:buNone/>
            </a:pPr>
            <a:r>
              <a:rPr lang="en-IE" sz="3959" b="1"/>
              <a:t>What does the image, drawn by a child, convey? Discuss</a:t>
            </a:r>
            <a:endParaRPr sz="3959" b="1"/>
          </a:p>
        </p:txBody>
      </p:sp>
      <p:pic>
        <p:nvPicPr>
          <p:cNvPr id="104" name="Google Shape;104;p8"/>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05" name="Google Shape;105;p8"/>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06" name="Google Shape;10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IE"/>
              <a:t>							</a:t>
            </a:r>
            <a:endParaRPr/>
          </a:p>
        </p:txBody>
      </p:sp>
      <p:pic>
        <p:nvPicPr>
          <p:cNvPr id="107" name="Google Shape;107;p8"/>
          <p:cNvPicPr preferRelativeResize="0"/>
          <p:nvPr/>
        </p:nvPicPr>
        <p:blipFill rotWithShape="1">
          <a:blip r:embed="rId5">
            <a:alphaModFix/>
          </a:blip>
          <a:srcRect/>
          <a:stretch/>
        </p:blipFill>
        <p:spPr>
          <a:xfrm>
            <a:off x="1558637" y="1908824"/>
            <a:ext cx="7439891" cy="41849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2"/>
          <p:cNvSpPr txBox="1">
            <a:spLocks noGrp="1"/>
          </p:cNvSpPr>
          <p:nvPr>
            <p:ph type="title"/>
          </p:nvPr>
        </p:nvSpPr>
        <p:spPr>
          <a:xfrm>
            <a:off x="265554" y="419472"/>
            <a:ext cx="9701213" cy="1176338"/>
          </a:xfrm>
          <a:prstGeom prst="rect">
            <a:avLst/>
          </a:prstGeom>
          <a:solidFill>
            <a:schemeClr val="lt1"/>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23487"/>
              <a:buFont typeface="Calibri"/>
              <a:buNone/>
            </a:pPr>
            <a:r>
              <a:rPr lang="en-IE" sz="3959" b="1"/>
              <a:t>What does the image, drawn by a child, convey? Discuss</a:t>
            </a:r>
            <a:endParaRPr sz="3959" b="1"/>
          </a:p>
        </p:txBody>
      </p:sp>
      <p:pic>
        <p:nvPicPr>
          <p:cNvPr id="114" name="Google Shape;114;p12"/>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16" name="Google Shape;11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IE"/>
              <a:t>				</a:t>
            </a:r>
            <a:endParaRPr/>
          </a:p>
        </p:txBody>
      </p:sp>
      <p:pic>
        <p:nvPicPr>
          <p:cNvPr id="117" name="Google Shape;117;p12"/>
          <p:cNvPicPr preferRelativeResize="0"/>
          <p:nvPr/>
        </p:nvPicPr>
        <p:blipFill rotWithShape="1">
          <a:blip r:embed="rId5">
            <a:alphaModFix/>
          </a:blip>
          <a:srcRect/>
          <a:stretch/>
        </p:blipFill>
        <p:spPr>
          <a:xfrm>
            <a:off x="838200" y="1595810"/>
            <a:ext cx="8869325" cy="49889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Scenario 1 John</a:t>
            </a:r>
            <a:endParaRPr b="1"/>
          </a:p>
        </p:txBody>
      </p:sp>
      <p:pic>
        <p:nvPicPr>
          <p:cNvPr id="124" name="Google Shape;124;p9"/>
          <p:cNvPicPr preferRelativeResize="0">
            <a:picLocks noGrp="1"/>
          </p:cNvPicPr>
          <p:nvPr>
            <p:ph type="body" idx="1"/>
          </p:nvPr>
        </p:nvPicPr>
        <p:blipFill rotWithShape="1">
          <a:blip r:embed="rId3">
            <a:alphaModFix/>
          </a:blip>
          <a:srcRect/>
          <a:stretch/>
        </p:blipFill>
        <p:spPr>
          <a:xfrm>
            <a:off x="248916" y="2562392"/>
            <a:ext cx="11572970" cy="2283271"/>
          </a:xfrm>
          <a:prstGeom prst="rect">
            <a:avLst/>
          </a:prstGeom>
          <a:noFill/>
          <a:ln>
            <a:noFill/>
          </a:ln>
        </p:spPr>
      </p:pic>
      <p:pic>
        <p:nvPicPr>
          <p:cNvPr id="125" name="Google Shape;125;p9"/>
          <p:cNvPicPr preferRelativeResize="0"/>
          <p:nvPr/>
        </p:nvPicPr>
        <p:blipFill rotWithShape="1">
          <a:blip r:embed="rId4">
            <a:alphaModFix/>
          </a:blip>
          <a:srcRect/>
          <a:stretch/>
        </p:blipFill>
        <p:spPr>
          <a:xfrm>
            <a:off x="9966767" y="230188"/>
            <a:ext cx="2225233" cy="1365622"/>
          </a:xfrm>
          <a:prstGeom prst="rect">
            <a:avLst/>
          </a:prstGeom>
          <a:noFill/>
          <a:ln>
            <a:noFill/>
          </a:ln>
        </p:spPr>
      </p:pic>
      <p:pic>
        <p:nvPicPr>
          <p:cNvPr id="126" name="Google Shape;126;p9"/>
          <p:cNvPicPr preferRelativeResize="0"/>
          <p:nvPr/>
        </p:nvPicPr>
        <p:blipFill rotWithShape="1">
          <a:blip r:embed="rId5">
            <a:alphaModFix/>
          </a:blip>
          <a:srcRect/>
          <a:stretch/>
        </p:blipFill>
        <p:spPr>
          <a:xfrm>
            <a:off x="9271763" y="6176963"/>
            <a:ext cx="2920237" cy="6401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Including John: Discuss</a:t>
            </a:r>
            <a:endParaRPr b="1"/>
          </a:p>
        </p:txBody>
      </p:sp>
      <p:pic>
        <p:nvPicPr>
          <p:cNvPr id="133" name="Google Shape;133;p10"/>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34" name="Google Shape;134;p10"/>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35" name="Google Shape;135;p10"/>
          <p:cNvSpPr txBox="1">
            <a:spLocks noGrp="1"/>
          </p:cNvSpPr>
          <p:nvPr>
            <p:ph type="body" idx="1"/>
          </p:nvPr>
        </p:nvSpPr>
        <p:spPr>
          <a:xfrm>
            <a:off x="838200" y="1825625"/>
            <a:ext cx="10515600" cy="4351338"/>
          </a:xfrm>
          <a:prstGeom prst="rect">
            <a:avLst/>
          </a:prstGeom>
          <a:solidFill>
            <a:srgbClr val="F2BF6A"/>
          </a:solid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r>
              <a:rPr lang="en-IE" dirty="0"/>
              <a:t>(a) Can you identify what John CAN do from reading the scenario presented?</a:t>
            </a:r>
            <a:endParaRPr dirty="0"/>
          </a:p>
          <a:p>
            <a:pPr marL="228600" lvl="0" indent="-50800" algn="l" rtl="0">
              <a:lnSpc>
                <a:spcPct val="90000"/>
              </a:lnSpc>
              <a:spcBef>
                <a:spcPts val="1000"/>
              </a:spcBef>
              <a:spcAft>
                <a:spcPts val="0"/>
              </a:spcAft>
              <a:buClr>
                <a:schemeClr val="dk1"/>
              </a:buClr>
              <a:buSzPts val="2800"/>
              <a:buNone/>
            </a:pPr>
            <a:endParaRPr dirty="0"/>
          </a:p>
          <a:p>
            <a:pPr marL="457200" lvl="0" indent="0" algn="l" rtl="0">
              <a:lnSpc>
                <a:spcPct val="90000"/>
              </a:lnSpc>
              <a:spcBef>
                <a:spcPts val="1000"/>
              </a:spcBef>
              <a:spcAft>
                <a:spcPts val="0"/>
              </a:spcAft>
              <a:buNone/>
            </a:pPr>
            <a:r>
              <a:rPr lang="en-IE" dirty="0"/>
              <a:t>(b) Let’s talk about what challenges arise for </a:t>
            </a:r>
            <a:r>
              <a:rPr lang="en-IE" i="1" dirty="0"/>
              <a:t>John </a:t>
            </a:r>
            <a:r>
              <a:rPr lang="en-IE" dirty="0"/>
              <a:t>in his </a:t>
            </a:r>
            <a:r>
              <a:rPr lang="en-IE" b="1" dirty="0"/>
              <a:t>everyday life in school</a:t>
            </a:r>
            <a:r>
              <a:rPr lang="en-IE" dirty="0"/>
              <a:t>? </a:t>
            </a:r>
            <a:endParaRPr dirty="0"/>
          </a:p>
          <a:p>
            <a:pPr marL="228600" lvl="0" indent="-50800" algn="l" rtl="0">
              <a:lnSpc>
                <a:spcPct val="90000"/>
              </a:lnSpc>
              <a:spcBef>
                <a:spcPts val="1000"/>
              </a:spcBef>
              <a:spcAft>
                <a:spcPts val="0"/>
              </a:spcAft>
              <a:buClr>
                <a:schemeClr val="dk1"/>
              </a:buClr>
              <a:buSzPts val="2800"/>
              <a:buNone/>
            </a:pPr>
            <a:endParaRPr dirty="0"/>
          </a:p>
          <a:p>
            <a:pPr marL="457200" lvl="0" indent="0" algn="l" rtl="0">
              <a:lnSpc>
                <a:spcPct val="90000"/>
              </a:lnSpc>
              <a:spcBef>
                <a:spcPts val="1000"/>
              </a:spcBef>
              <a:spcAft>
                <a:spcPts val="0"/>
              </a:spcAft>
              <a:buNone/>
            </a:pPr>
            <a:r>
              <a:rPr lang="en-IE" dirty="0"/>
              <a:t>(c) Now let’s examine what challenges arise for </a:t>
            </a:r>
            <a:r>
              <a:rPr lang="en-IE" i="1" dirty="0"/>
              <a:t>John</a:t>
            </a:r>
            <a:r>
              <a:rPr lang="en-IE" dirty="0"/>
              <a:t> in his </a:t>
            </a:r>
            <a:r>
              <a:rPr lang="en-IE" b="1" dirty="0"/>
              <a:t>PE lessons</a:t>
            </a:r>
            <a:r>
              <a:rPr lang="en-IE" dirty="0"/>
              <a:t>? </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1"/>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Including John: Reflect</a:t>
            </a:r>
            <a:endParaRPr b="1"/>
          </a:p>
        </p:txBody>
      </p:sp>
      <p:pic>
        <p:nvPicPr>
          <p:cNvPr id="142" name="Google Shape;142;p11"/>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43" name="Google Shape;143;p11"/>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44" name="Google Shape;144;p11"/>
          <p:cNvSpPr txBox="1">
            <a:spLocks noGrp="1"/>
          </p:cNvSpPr>
          <p:nvPr>
            <p:ph type="body" idx="1"/>
          </p:nvPr>
        </p:nvSpPr>
        <p:spPr>
          <a:xfrm>
            <a:off x="734291" y="1825625"/>
            <a:ext cx="10619509" cy="4351338"/>
          </a:xfrm>
          <a:prstGeom prst="rect">
            <a:avLst/>
          </a:prstGeom>
          <a:solidFill>
            <a:srgbClr val="F2BF6A"/>
          </a:solidFill>
          <a:ln>
            <a:noFill/>
          </a:ln>
        </p:spPr>
        <p:txBody>
          <a:bodyPr spcFirstLastPara="1" wrap="square" lIns="91425" tIns="45700" rIns="91425" bIns="45700" anchor="t" anchorCtr="0">
            <a:normAutofit/>
          </a:bodyPr>
          <a:lstStyle/>
          <a:p>
            <a:pPr marL="228600" lvl="0" indent="-77470" algn="l" rtl="0">
              <a:lnSpc>
                <a:spcPct val="80000"/>
              </a:lnSpc>
              <a:spcBef>
                <a:spcPts val="1000"/>
              </a:spcBef>
              <a:spcAft>
                <a:spcPts val="0"/>
              </a:spcAft>
              <a:buSzPct val="85000"/>
              <a:buNone/>
            </a:pPr>
            <a:endParaRPr dirty="0"/>
          </a:p>
          <a:p>
            <a:pPr marL="228600" lvl="0" indent="-77470">
              <a:lnSpc>
                <a:spcPct val="80000"/>
              </a:lnSpc>
              <a:buClr>
                <a:srgbClr val="000000"/>
              </a:buClr>
              <a:buSzPts val="2380"/>
              <a:buNone/>
            </a:pPr>
            <a:r>
              <a:rPr lang="en-IE" dirty="0">
                <a:solidFill>
                  <a:srgbClr val="000000"/>
                </a:solidFill>
              </a:rPr>
              <a:t>What means or methods of </a:t>
            </a:r>
            <a:r>
              <a:rPr lang="en-IE" b="1" dirty="0">
                <a:solidFill>
                  <a:srgbClr val="000000"/>
                </a:solidFill>
              </a:rPr>
              <a:t>engagement, representation, action and expression </a:t>
            </a:r>
            <a:r>
              <a:rPr lang="en-IE" dirty="0">
                <a:solidFill>
                  <a:srgbClr val="000000"/>
                </a:solidFill>
              </a:rPr>
              <a:t>are evident in this example?</a:t>
            </a:r>
          </a:p>
          <a:p>
            <a:pPr marL="228600" lvl="0" indent="-77470">
              <a:lnSpc>
                <a:spcPct val="80000"/>
              </a:lnSpc>
              <a:buClr>
                <a:srgbClr val="000000"/>
              </a:buClr>
              <a:buSzPts val="2380"/>
              <a:buNone/>
            </a:pPr>
            <a:endParaRPr lang="en-IE" dirty="0">
              <a:solidFill>
                <a:srgbClr val="000000"/>
              </a:solidFill>
            </a:endParaRPr>
          </a:p>
          <a:p>
            <a:pPr marL="0" lvl="0" indent="0">
              <a:lnSpc>
                <a:spcPct val="100000"/>
              </a:lnSpc>
              <a:spcBef>
                <a:spcPts val="0"/>
              </a:spcBef>
              <a:buClr>
                <a:srgbClr val="000000"/>
              </a:buClr>
              <a:buSzPts val="1400"/>
              <a:buNone/>
            </a:pPr>
            <a:r>
              <a:rPr lang="en-IE" sz="2000" b="1" dirty="0">
                <a:solidFill>
                  <a:srgbClr val="000000"/>
                </a:solidFill>
              </a:rPr>
              <a:t>Engagement:</a:t>
            </a:r>
            <a:r>
              <a:rPr lang="en-IE" sz="2000" dirty="0">
                <a:solidFill>
                  <a:srgbClr val="000000"/>
                </a:solidFill>
              </a:rPr>
              <a:t> How can you keep their interest? (e.g. offering choice and autonomy, using a variety of equipment, modifying the rules or organisation of a game)</a:t>
            </a:r>
          </a:p>
          <a:p>
            <a:pPr marL="0" lvl="0" indent="0">
              <a:lnSpc>
                <a:spcPct val="100000"/>
              </a:lnSpc>
              <a:spcBef>
                <a:spcPts val="0"/>
              </a:spcBef>
              <a:buClr>
                <a:srgbClr val="000000"/>
              </a:buClr>
              <a:buSzPts val="1400"/>
              <a:buNone/>
            </a:pPr>
            <a:endParaRPr lang="en-IE" sz="2000" dirty="0">
              <a:solidFill>
                <a:srgbClr val="000000"/>
              </a:solidFill>
            </a:endParaRPr>
          </a:p>
          <a:p>
            <a:pPr marL="0" lvl="0" indent="0">
              <a:lnSpc>
                <a:spcPct val="100000"/>
              </a:lnSpc>
              <a:spcBef>
                <a:spcPts val="0"/>
              </a:spcBef>
              <a:buClr>
                <a:srgbClr val="000000"/>
              </a:buClr>
              <a:buSzPts val="1400"/>
              <a:buNone/>
            </a:pPr>
            <a:r>
              <a:rPr lang="en-IE" sz="2000" b="1" dirty="0">
                <a:solidFill>
                  <a:srgbClr val="000000"/>
                </a:solidFill>
              </a:rPr>
              <a:t>Representation:</a:t>
            </a:r>
            <a:r>
              <a:rPr lang="en-IE" sz="2000" dirty="0">
                <a:solidFill>
                  <a:srgbClr val="000000"/>
                </a:solidFill>
              </a:rPr>
              <a:t> How can you present your activity  in different ways ? (e.g. using teacher demonstrations, peer demonstrations, task cards, media clips)</a:t>
            </a:r>
          </a:p>
          <a:p>
            <a:pPr marL="0" lvl="0" indent="0">
              <a:lnSpc>
                <a:spcPct val="100000"/>
              </a:lnSpc>
              <a:spcBef>
                <a:spcPts val="0"/>
              </a:spcBef>
              <a:buClr>
                <a:srgbClr val="000000"/>
              </a:buClr>
              <a:buSzPts val="1400"/>
              <a:buNone/>
            </a:pPr>
            <a:endParaRPr lang="en-IE" sz="2000" dirty="0">
              <a:solidFill>
                <a:srgbClr val="000000"/>
              </a:solidFill>
            </a:endParaRPr>
          </a:p>
          <a:p>
            <a:pPr marL="0" lvl="0" indent="0">
              <a:lnSpc>
                <a:spcPct val="100000"/>
              </a:lnSpc>
              <a:spcBef>
                <a:spcPts val="0"/>
              </a:spcBef>
              <a:buClr>
                <a:srgbClr val="000000"/>
              </a:buClr>
              <a:buSzPts val="1400"/>
              <a:buNone/>
            </a:pPr>
            <a:r>
              <a:rPr lang="en-IE" sz="2000" b="1" dirty="0">
                <a:solidFill>
                  <a:srgbClr val="000000"/>
                </a:solidFill>
              </a:rPr>
              <a:t>Action and Expression</a:t>
            </a:r>
            <a:r>
              <a:rPr lang="en-IE" sz="2000" dirty="0">
                <a:solidFill>
                  <a:srgbClr val="000000"/>
                </a:solidFill>
              </a:rPr>
              <a:t>: How can the children demonstrate what they know? (e.g. offering choice in how they execute skills, providing opportunities for self-regulated movement)</a:t>
            </a:r>
          </a:p>
          <a:p>
            <a:pPr marL="228600" lvl="0" indent="-77470" algn="l" rtl="0">
              <a:lnSpc>
                <a:spcPct val="80000"/>
              </a:lnSpc>
              <a:spcBef>
                <a:spcPts val="1000"/>
              </a:spcBef>
              <a:spcAft>
                <a:spcPts val="0"/>
              </a:spcAft>
              <a:buClr>
                <a:schemeClr val="dk1"/>
              </a:buClr>
              <a:buSzPct val="100000"/>
              <a:buNone/>
            </a:pPr>
            <a:endParaRPr sz="238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3"/>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Scenario 2 Bill</a:t>
            </a:r>
            <a:endParaRPr b="1"/>
          </a:p>
        </p:txBody>
      </p:sp>
      <p:pic>
        <p:nvPicPr>
          <p:cNvPr id="151" name="Google Shape;151;p13"/>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52" name="Google Shape;152;p13"/>
          <p:cNvPicPr preferRelativeResize="0"/>
          <p:nvPr/>
        </p:nvPicPr>
        <p:blipFill rotWithShape="1">
          <a:blip r:embed="rId4">
            <a:alphaModFix/>
          </a:blip>
          <a:srcRect/>
          <a:stretch/>
        </p:blipFill>
        <p:spPr>
          <a:xfrm>
            <a:off x="9271763" y="6176963"/>
            <a:ext cx="2920237" cy="640135"/>
          </a:xfrm>
          <a:prstGeom prst="rect">
            <a:avLst/>
          </a:prstGeom>
          <a:noFill/>
          <a:ln>
            <a:noFill/>
          </a:ln>
        </p:spPr>
      </p:pic>
      <p:pic>
        <p:nvPicPr>
          <p:cNvPr id="153" name="Google Shape;153;p13"/>
          <p:cNvPicPr preferRelativeResize="0">
            <a:picLocks noGrp="1"/>
          </p:cNvPicPr>
          <p:nvPr>
            <p:ph type="body" idx="1"/>
          </p:nvPr>
        </p:nvPicPr>
        <p:blipFill rotWithShape="1">
          <a:blip r:embed="rId5">
            <a:alphaModFix/>
          </a:blip>
          <a:srcRect/>
          <a:stretch/>
        </p:blipFill>
        <p:spPr>
          <a:xfrm>
            <a:off x="300445" y="2163341"/>
            <a:ext cx="11673079" cy="2810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a:spLocks noGrp="1"/>
          </p:cNvSpPr>
          <p:nvPr>
            <p:ph type="title"/>
          </p:nvPr>
        </p:nvSpPr>
        <p:spPr>
          <a:xfrm>
            <a:off x="838200" y="365125"/>
            <a:ext cx="105156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IE" b="1"/>
              <a:t>Including Bill: Discuss</a:t>
            </a:r>
            <a:endParaRPr b="1"/>
          </a:p>
        </p:txBody>
      </p:sp>
      <p:pic>
        <p:nvPicPr>
          <p:cNvPr id="160" name="Google Shape;160;p14"/>
          <p:cNvPicPr preferRelativeResize="0"/>
          <p:nvPr/>
        </p:nvPicPr>
        <p:blipFill rotWithShape="1">
          <a:blip r:embed="rId3">
            <a:alphaModFix/>
          </a:blip>
          <a:srcRect/>
          <a:stretch/>
        </p:blipFill>
        <p:spPr>
          <a:xfrm>
            <a:off x="9966767" y="230188"/>
            <a:ext cx="2225233" cy="1365622"/>
          </a:xfrm>
          <a:prstGeom prst="rect">
            <a:avLst/>
          </a:prstGeom>
          <a:noFill/>
          <a:ln>
            <a:noFill/>
          </a:ln>
        </p:spPr>
      </p:pic>
      <p:pic>
        <p:nvPicPr>
          <p:cNvPr id="161" name="Google Shape;161;p14"/>
          <p:cNvPicPr preferRelativeResize="0"/>
          <p:nvPr/>
        </p:nvPicPr>
        <p:blipFill rotWithShape="1">
          <a:blip r:embed="rId4">
            <a:alphaModFix/>
          </a:blip>
          <a:srcRect/>
          <a:stretch/>
        </p:blipFill>
        <p:spPr>
          <a:xfrm>
            <a:off x="9271763" y="6176963"/>
            <a:ext cx="2920237" cy="640135"/>
          </a:xfrm>
          <a:prstGeom prst="rect">
            <a:avLst/>
          </a:prstGeom>
          <a:noFill/>
          <a:ln>
            <a:noFill/>
          </a:ln>
        </p:spPr>
      </p:pic>
      <p:sp>
        <p:nvSpPr>
          <p:cNvPr id="162" name="Google Shape;162;p14"/>
          <p:cNvSpPr txBox="1">
            <a:spLocks noGrp="1"/>
          </p:cNvSpPr>
          <p:nvPr>
            <p:ph type="body" idx="1"/>
          </p:nvPr>
        </p:nvSpPr>
        <p:spPr>
          <a:xfrm>
            <a:off x="838200" y="1825625"/>
            <a:ext cx="10515600" cy="4351338"/>
          </a:xfrm>
          <a:prstGeom prst="rect">
            <a:avLst/>
          </a:prstGeom>
          <a:solidFill>
            <a:srgbClr val="F2BF6A"/>
          </a:solidFill>
          <a:ln>
            <a:noFill/>
          </a:ln>
        </p:spPr>
        <p:txBody>
          <a:bodyPr spcFirstLastPara="1" wrap="square" lIns="91425" tIns="45700" rIns="91425" bIns="45700" anchor="t" anchorCtr="0">
            <a:normAutofit/>
          </a:bodyPr>
          <a:lstStyle/>
          <a:p>
            <a:pPr marL="457200" lvl="0" indent="0" algn="l" rtl="0">
              <a:lnSpc>
                <a:spcPct val="90000"/>
              </a:lnSpc>
              <a:spcBef>
                <a:spcPts val="0"/>
              </a:spcBef>
              <a:spcAft>
                <a:spcPts val="0"/>
              </a:spcAft>
              <a:buNone/>
            </a:pPr>
            <a:r>
              <a:rPr lang="en-IE"/>
              <a:t>(a) Can you identify what Bill CAN do from reading the scenario presented?</a:t>
            </a:r>
            <a:endParaRPr/>
          </a:p>
          <a:p>
            <a:pPr marL="228600" lvl="0" indent="-50800" algn="l" rtl="0">
              <a:lnSpc>
                <a:spcPct val="90000"/>
              </a:lnSpc>
              <a:spcBef>
                <a:spcPts val="1000"/>
              </a:spcBef>
              <a:spcAft>
                <a:spcPts val="0"/>
              </a:spcAft>
              <a:buClr>
                <a:schemeClr val="dk1"/>
              </a:buClr>
              <a:buSzPts val="2800"/>
              <a:buNone/>
            </a:pPr>
            <a:endParaRPr/>
          </a:p>
          <a:p>
            <a:pPr marL="457200" lvl="0" indent="0" algn="l" rtl="0">
              <a:lnSpc>
                <a:spcPct val="90000"/>
              </a:lnSpc>
              <a:spcBef>
                <a:spcPts val="1000"/>
              </a:spcBef>
              <a:spcAft>
                <a:spcPts val="0"/>
              </a:spcAft>
              <a:buNone/>
            </a:pPr>
            <a:r>
              <a:rPr lang="en-IE"/>
              <a:t>(b) Let’s talk about what challenges arise for Bill in his </a:t>
            </a:r>
            <a:r>
              <a:rPr lang="en-IE" b="1"/>
              <a:t>everyday life in school</a:t>
            </a:r>
            <a:r>
              <a:rPr lang="en-IE"/>
              <a:t>? </a:t>
            </a:r>
            <a:endParaRPr/>
          </a:p>
          <a:p>
            <a:pPr marL="228600" lvl="0" indent="-50800" algn="l" rtl="0">
              <a:lnSpc>
                <a:spcPct val="90000"/>
              </a:lnSpc>
              <a:spcBef>
                <a:spcPts val="1000"/>
              </a:spcBef>
              <a:spcAft>
                <a:spcPts val="0"/>
              </a:spcAft>
              <a:buClr>
                <a:schemeClr val="dk1"/>
              </a:buClr>
              <a:buSzPts val="2800"/>
              <a:buNone/>
            </a:pPr>
            <a:endParaRPr/>
          </a:p>
          <a:p>
            <a:pPr marL="457200" lvl="0" indent="0" algn="l" rtl="0">
              <a:lnSpc>
                <a:spcPct val="90000"/>
              </a:lnSpc>
              <a:spcBef>
                <a:spcPts val="1000"/>
              </a:spcBef>
              <a:spcAft>
                <a:spcPts val="0"/>
              </a:spcAft>
              <a:buNone/>
            </a:pPr>
            <a:r>
              <a:rPr lang="en-IE"/>
              <a:t>(c) Now let’s examine what challenges arise for Bill  in his </a:t>
            </a:r>
            <a:r>
              <a:rPr lang="en-IE" b="1"/>
              <a:t>PE lessons? </a:t>
            </a:r>
            <a:endParaRPr b="1"/>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1786</Words>
  <Application>Microsoft Office PowerPoint</Application>
  <PresentationFormat>Widescreen</PresentationFormat>
  <Paragraphs>186</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  </vt:lpstr>
      <vt:lpstr>Phase 3 Thematic Module Sensory</vt:lpstr>
      <vt:lpstr>What does the image, drawn by a child, convey? Discuss</vt:lpstr>
      <vt:lpstr>What does the image, drawn by a child, convey? Discuss</vt:lpstr>
      <vt:lpstr>Scenario 1 John</vt:lpstr>
      <vt:lpstr>Including John: Discuss</vt:lpstr>
      <vt:lpstr>Including John: Reflect</vt:lpstr>
      <vt:lpstr>Scenario 2 Bill</vt:lpstr>
      <vt:lpstr>Including Bill: Discuss</vt:lpstr>
      <vt:lpstr>Including Bill: Reflect</vt:lpstr>
      <vt:lpstr>Phase 4 Sensory  Practical Application </vt:lpstr>
      <vt:lpstr>Inclusive Practice: John</vt:lpstr>
      <vt:lpstr>John’s Activities </vt:lpstr>
      <vt:lpstr>Inclusive Practice: Bill</vt:lpstr>
      <vt:lpstr>Bill’s Activities </vt:lpstr>
      <vt:lpstr>Sharing Solutions and Strategies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Claude SCHEUER</dc:creator>
  <cp:lastModifiedBy>Susan Marron</cp:lastModifiedBy>
  <cp:revision>17</cp:revision>
  <dcterms:created xsi:type="dcterms:W3CDTF">2019-10-07T13:21:18Z</dcterms:created>
  <dcterms:modified xsi:type="dcterms:W3CDTF">2021-05-26T17:01:30Z</dcterms:modified>
</cp:coreProperties>
</file>