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4"/>
  </p:notesMasterIdLst>
  <p:sldIdLst>
    <p:sldId id="256" r:id="rId5"/>
    <p:sldId id="314" r:id="rId6"/>
    <p:sldId id="275" r:id="rId7"/>
    <p:sldId id="300" r:id="rId8"/>
    <p:sldId id="303" r:id="rId9"/>
    <p:sldId id="304" r:id="rId10"/>
    <p:sldId id="305" r:id="rId11"/>
    <p:sldId id="306" r:id="rId12"/>
    <p:sldId id="323" r:id="rId13"/>
    <p:sldId id="321" r:id="rId14"/>
    <p:sldId id="308" r:id="rId15"/>
    <p:sldId id="260" r:id="rId16"/>
    <p:sldId id="324" r:id="rId17"/>
    <p:sldId id="319" r:id="rId18"/>
    <p:sldId id="318" r:id="rId19"/>
    <p:sldId id="312" r:id="rId20"/>
    <p:sldId id="310" r:id="rId21"/>
    <p:sldId id="325" r:id="rId22"/>
    <p:sldId id="311" r:id="rId23"/>
  </p:sldIdLst>
  <p:sldSz cx="9906000" cy="6858000" type="A4"/>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e SCHEUER" initials="CS" lastIdx="1" clrIdx="0">
    <p:extLst>
      <p:ext uri="{19B8F6BF-5375-455C-9EA6-DF929625EA0E}">
        <p15:presenceInfo xmlns:p15="http://schemas.microsoft.com/office/powerpoint/2012/main" userId="S-1-5-21-3337309816-2907398862-663535011-40811" providerId="AD"/>
      </p:ext>
    </p:extLst>
  </p:cmAuthor>
  <p:cmAuthor id="2" name="Sandra HECK" initials="SH" lastIdx="10" clrIdx="1">
    <p:extLst>
      <p:ext uri="{19B8F6BF-5375-455C-9EA6-DF929625EA0E}">
        <p15:presenceInfo xmlns:p15="http://schemas.microsoft.com/office/powerpoint/2012/main" userId="S-1-5-21-3337309816-2907398862-663535011-98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a:srgbClr val="22B3E6"/>
    <a:srgbClr val="26CCE2"/>
    <a:srgbClr val="1B8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7" autoAdjust="0"/>
    <p:restoredTop sz="57108" autoAdjust="0"/>
  </p:normalViewPr>
  <p:slideViewPr>
    <p:cSldViewPr snapToGrid="0">
      <p:cViewPr varScale="1">
        <p:scale>
          <a:sx n="49" d="100"/>
          <a:sy n="49" d="100"/>
        </p:scale>
        <p:origin x="2165" y="58"/>
      </p:cViewPr>
      <p:guideLst>
        <p:guide orient="horz" pos="2160"/>
        <p:guide pos="3120"/>
      </p:guideLst>
    </p:cSldViewPr>
  </p:slideViewPr>
  <p:notesTextViewPr>
    <p:cViewPr>
      <p:scale>
        <a:sx n="1" d="1"/>
        <a:sy n="1" d="1"/>
      </p:scale>
      <p:origin x="0" y="0"/>
    </p:cViewPr>
  </p:notesTextViewPr>
  <p:notesViewPr>
    <p:cSldViewPr snapToGrid="0">
      <p:cViewPr>
        <p:scale>
          <a:sx n="94" d="100"/>
          <a:sy n="94" d="100"/>
        </p:scale>
        <p:origin x="2558" y="-10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ff Jackie Gallagher" userId="b008bd86-fd9c-44ab-b2ed-5d71e6c9e85f" providerId="ADAL" clId="{6FB2F78A-5DC5-462E-B08C-8CC0786159AF}"/>
    <pc:docChg chg="custSel modSld">
      <pc:chgData name="Staff Jackie Gallagher" userId="b008bd86-fd9c-44ab-b2ed-5d71e6c9e85f" providerId="ADAL" clId="{6FB2F78A-5DC5-462E-B08C-8CC0786159AF}" dt="2021-04-30T14:54:48.246" v="723" actId="20577"/>
      <pc:docMkLst>
        <pc:docMk/>
      </pc:docMkLst>
      <pc:sldChg chg="modNotesTx">
        <pc:chgData name="Staff Jackie Gallagher" userId="b008bd86-fd9c-44ab-b2ed-5d71e6c9e85f" providerId="ADAL" clId="{6FB2F78A-5DC5-462E-B08C-8CC0786159AF}" dt="2021-04-30T14:02:06.761" v="43" actId="20577"/>
        <pc:sldMkLst>
          <pc:docMk/>
          <pc:sldMk cId="955061465" sldId="305"/>
        </pc:sldMkLst>
      </pc:sldChg>
      <pc:sldChg chg="modNotesTx">
        <pc:chgData name="Staff Jackie Gallagher" userId="b008bd86-fd9c-44ab-b2ed-5d71e6c9e85f" providerId="ADAL" clId="{6FB2F78A-5DC5-462E-B08C-8CC0786159AF}" dt="2021-04-30T14:54:48.246" v="723" actId="20577"/>
        <pc:sldMkLst>
          <pc:docMk/>
          <pc:sldMk cId="206268291" sldId="312"/>
        </pc:sldMkLst>
      </pc:sldChg>
    </pc:docChg>
  </pc:docChgLst>
  <pc:docChgLst>
    <pc:chgData name="Staff Jackie Gallagher" userId="b008bd86-fd9c-44ab-b2ed-5d71e6c9e85f" providerId="ADAL" clId="{697F9238-9CC8-482F-A574-039011455F2A}"/>
    <pc:docChg chg="undo redo custSel delSld modSld modNotesMaster">
      <pc:chgData name="Staff Jackie Gallagher" userId="b008bd86-fd9c-44ab-b2ed-5d71e6c9e85f" providerId="ADAL" clId="{697F9238-9CC8-482F-A574-039011455F2A}" dt="2021-03-31T12:24:16.940" v="1601" actId="2696"/>
      <pc:docMkLst>
        <pc:docMk/>
      </pc:docMkLst>
      <pc:sldChg chg="modNotes modNotesTx">
        <pc:chgData name="Staff Jackie Gallagher" userId="b008bd86-fd9c-44ab-b2ed-5d71e6c9e85f" providerId="ADAL" clId="{697F9238-9CC8-482F-A574-039011455F2A}" dt="2021-03-18T14:03:08.415" v="65"/>
        <pc:sldMkLst>
          <pc:docMk/>
          <pc:sldMk cId="0" sldId="256"/>
        </pc:sldMkLst>
      </pc:sldChg>
      <pc:sldChg chg="modSp modNotes modNotesTx">
        <pc:chgData name="Staff Jackie Gallagher" userId="b008bd86-fd9c-44ab-b2ed-5d71e6c9e85f" providerId="ADAL" clId="{697F9238-9CC8-482F-A574-039011455F2A}" dt="2021-03-24T11:56:44.002" v="892" actId="20577"/>
        <pc:sldMkLst>
          <pc:docMk/>
          <pc:sldMk cId="0" sldId="260"/>
        </pc:sldMkLst>
        <pc:spChg chg="mod">
          <ac:chgData name="Staff Jackie Gallagher" userId="b008bd86-fd9c-44ab-b2ed-5d71e6c9e85f" providerId="ADAL" clId="{697F9238-9CC8-482F-A574-039011455F2A}" dt="2021-03-18T14:41:41.095" v="294" actId="20577"/>
          <ac:spMkLst>
            <pc:docMk/>
            <pc:sldMk cId="0" sldId="260"/>
            <ac:spMk id="3" creationId="{00000000-0000-0000-0000-000000000000}"/>
          </ac:spMkLst>
        </pc:spChg>
        <pc:spChg chg="mod">
          <ac:chgData name="Staff Jackie Gallagher" userId="b008bd86-fd9c-44ab-b2ed-5d71e6c9e85f" providerId="ADAL" clId="{697F9238-9CC8-482F-A574-039011455F2A}" dt="2021-03-18T14:41:58.827" v="295" actId="255"/>
          <ac:spMkLst>
            <pc:docMk/>
            <pc:sldMk cId="0" sldId="260"/>
            <ac:spMk id="126" creationId="{00000000-0000-0000-0000-000000000000}"/>
          </ac:spMkLst>
        </pc:spChg>
        <pc:picChg chg="mod">
          <ac:chgData name="Staff Jackie Gallagher" userId="b008bd86-fd9c-44ab-b2ed-5d71e6c9e85f" providerId="ADAL" clId="{697F9238-9CC8-482F-A574-039011455F2A}" dt="2021-03-18T14:41:28.796" v="289" actId="1076"/>
          <ac:picMkLst>
            <pc:docMk/>
            <pc:sldMk cId="0" sldId="260"/>
            <ac:picMk id="2" creationId="{00000000-0000-0000-0000-000000000000}"/>
          </ac:picMkLst>
        </pc:picChg>
      </pc:sldChg>
      <pc:sldChg chg="modSp modNotes modNotesTx">
        <pc:chgData name="Staff Jackie Gallagher" userId="b008bd86-fd9c-44ab-b2ed-5d71e6c9e85f" providerId="ADAL" clId="{697F9238-9CC8-482F-A574-039011455F2A}" dt="2021-03-24T11:54:02.561" v="841" actId="20577"/>
        <pc:sldMkLst>
          <pc:docMk/>
          <pc:sldMk cId="2951464477" sldId="275"/>
        </pc:sldMkLst>
        <pc:spChg chg="mod">
          <ac:chgData name="Staff Jackie Gallagher" userId="b008bd86-fd9c-44ab-b2ed-5d71e6c9e85f" providerId="ADAL" clId="{697F9238-9CC8-482F-A574-039011455F2A}" dt="2021-03-18T14:33:55.348" v="222" actId="14100"/>
          <ac:spMkLst>
            <pc:docMk/>
            <pc:sldMk cId="2951464477" sldId="275"/>
            <ac:spMk id="12" creationId="{00000000-0000-0000-0000-000000000000}"/>
          </ac:spMkLst>
        </pc:spChg>
      </pc:sldChg>
      <pc:sldChg chg="modNotes modNotesTx">
        <pc:chgData name="Staff Jackie Gallagher" userId="b008bd86-fd9c-44ab-b2ed-5d71e6c9e85f" providerId="ADAL" clId="{697F9238-9CC8-482F-A574-039011455F2A}" dt="2021-03-24T11:54:10.614" v="843" actId="20577"/>
        <pc:sldMkLst>
          <pc:docMk/>
          <pc:sldMk cId="848094263" sldId="300"/>
        </pc:sldMkLst>
      </pc:sldChg>
      <pc:sldChg chg="modNotes modNotesTx">
        <pc:chgData name="Staff Jackie Gallagher" userId="b008bd86-fd9c-44ab-b2ed-5d71e6c9e85f" providerId="ADAL" clId="{697F9238-9CC8-482F-A574-039011455F2A}" dt="2021-03-24T11:54:17.153" v="846" actId="6549"/>
        <pc:sldMkLst>
          <pc:docMk/>
          <pc:sldMk cId="1559534404" sldId="303"/>
        </pc:sldMkLst>
      </pc:sldChg>
      <pc:sldChg chg="modSp modNotes modNotesTx">
        <pc:chgData name="Staff Jackie Gallagher" userId="b008bd86-fd9c-44ab-b2ed-5d71e6c9e85f" providerId="ADAL" clId="{697F9238-9CC8-482F-A574-039011455F2A}" dt="2021-03-24T11:54:30.794" v="850" actId="20577"/>
        <pc:sldMkLst>
          <pc:docMk/>
          <pc:sldMk cId="2859210099" sldId="304"/>
        </pc:sldMkLst>
        <pc:spChg chg="mod">
          <ac:chgData name="Staff Jackie Gallagher" userId="b008bd86-fd9c-44ab-b2ed-5d71e6c9e85f" providerId="ADAL" clId="{697F9238-9CC8-482F-A574-039011455F2A}" dt="2021-03-18T14:29:18.791" v="208" actId="27636"/>
          <ac:spMkLst>
            <pc:docMk/>
            <pc:sldMk cId="2859210099" sldId="304"/>
            <ac:spMk id="111" creationId="{00000000-0000-0000-0000-000000000000}"/>
          </ac:spMkLst>
        </pc:spChg>
      </pc:sldChg>
      <pc:sldChg chg="modNotes modNotesTx">
        <pc:chgData name="Staff Jackie Gallagher" userId="b008bd86-fd9c-44ab-b2ed-5d71e6c9e85f" providerId="ADAL" clId="{697F9238-9CC8-482F-A574-039011455F2A}" dt="2021-03-24T11:55:29.632" v="868" actId="20577"/>
        <pc:sldMkLst>
          <pc:docMk/>
          <pc:sldMk cId="955061465" sldId="305"/>
        </pc:sldMkLst>
      </pc:sldChg>
      <pc:sldChg chg="modNotes modNotesTx">
        <pc:chgData name="Staff Jackie Gallagher" userId="b008bd86-fd9c-44ab-b2ed-5d71e6c9e85f" providerId="ADAL" clId="{697F9238-9CC8-482F-A574-039011455F2A}" dt="2021-03-24T11:56:03.438" v="884" actId="20577"/>
        <pc:sldMkLst>
          <pc:docMk/>
          <pc:sldMk cId="2950044121" sldId="306"/>
        </pc:sldMkLst>
      </pc:sldChg>
      <pc:sldChg chg="modNotes modNotesTx">
        <pc:chgData name="Staff Jackie Gallagher" userId="b008bd86-fd9c-44ab-b2ed-5d71e6c9e85f" providerId="ADAL" clId="{697F9238-9CC8-482F-A574-039011455F2A}" dt="2021-03-24T11:56:33.868" v="890" actId="20577"/>
        <pc:sldMkLst>
          <pc:docMk/>
          <pc:sldMk cId="1551260040" sldId="308"/>
        </pc:sldMkLst>
      </pc:sldChg>
      <pc:sldChg chg="modNotes modNotesTx">
        <pc:chgData name="Staff Jackie Gallagher" userId="b008bd86-fd9c-44ab-b2ed-5d71e6c9e85f" providerId="ADAL" clId="{697F9238-9CC8-482F-A574-039011455F2A}" dt="2021-03-24T12:05:33.708" v="1588" actId="20577"/>
        <pc:sldMkLst>
          <pc:docMk/>
          <pc:sldMk cId="3554041019" sldId="310"/>
        </pc:sldMkLst>
      </pc:sldChg>
      <pc:sldChg chg="modSp modNotes modNotesTx">
        <pc:chgData name="Staff Jackie Gallagher" userId="b008bd86-fd9c-44ab-b2ed-5d71e6c9e85f" providerId="ADAL" clId="{697F9238-9CC8-482F-A574-039011455F2A}" dt="2021-03-18T14:53:50.633" v="584" actId="115"/>
        <pc:sldMkLst>
          <pc:docMk/>
          <pc:sldMk cId="2067842275" sldId="311"/>
        </pc:sldMkLst>
        <pc:spChg chg="mod">
          <ac:chgData name="Staff Jackie Gallagher" userId="b008bd86-fd9c-44ab-b2ed-5d71e6c9e85f" providerId="ADAL" clId="{697F9238-9CC8-482F-A574-039011455F2A}" dt="2021-03-18T14:53:50.633" v="584" actId="115"/>
          <ac:spMkLst>
            <pc:docMk/>
            <pc:sldMk cId="2067842275" sldId="311"/>
            <ac:spMk id="120" creationId="{00000000-0000-0000-0000-000000000000}"/>
          </ac:spMkLst>
        </pc:spChg>
      </pc:sldChg>
      <pc:sldChg chg="modNotes modNotesTx">
        <pc:chgData name="Staff Jackie Gallagher" userId="b008bd86-fd9c-44ab-b2ed-5d71e6c9e85f" providerId="ADAL" clId="{697F9238-9CC8-482F-A574-039011455F2A}" dt="2021-03-24T12:05:41.585" v="1589" actId="20577"/>
        <pc:sldMkLst>
          <pc:docMk/>
          <pc:sldMk cId="206268291" sldId="312"/>
        </pc:sldMkLst>
      </pc:sldChg>
      <pc:sldChg chg="modNotes modNotesTx">
        <pc:chgData name="Staff Jackie Gallagher" userId="b008bd86-fd9c-44ab-b2ed-5d71e6c9e85f" providerId="ADAL" clId="{697F9238-9CC8-482F-A574-039011455F2A}" dt="2021-03-24T11:50:45.909" v="694" actId="20577"/>
        <pc:sldMkLst>
          <pc:docMk/>
          <pc:sldMk cId="969471292" sldId="314"/>
        </pc:sldMkLst>
      </pc:sldChg>
      <pc:sldChg chg="modNotes modNotesTx">
        <pc:chgData name="Staff Jackie Gallagher" userId="b008bd86-fd9c-44ab-b2ed-5d71e6c9e85f" providerId="ADAL" clId="{697F9238-9CC8-482F-A574-039011455F2A}" dt="2021-03-24T12:05:50.972" v="1592" actId="6549"/>
        <pc:sldMkLst>
          <pc:docMk/>
          <pc:sldMk cId="3985477288" sldId="318"/>
        </pc:sldMkLst>
      </pc:sldChg>
      <pc:sldChg chg="modSp modNotes modNotesTx">
        <pc:chgData name="Staff Jackie Gallagher" userId="b008bd86-fd9c-44ab-b2ed-5d71e6c9e85f" providerId="ADAL" clId="{697F9238-9CC8-482F-A574-039011455F2A}" dt="2021-03-24T12:00:14.030" v="1144" actId="20577"/>
        <pc:sldMkLst>
          <pc:docMk/>
          <pc:sldMk cId="2743700731" sldId="319"/>
        </pc:sldMkLst>
        <pc:spChg chg="mod">
          <ac:chgData name="Staff Jackie Gallagher" userId="b008bd86-fd9c-44ab-b2ed-5d71e6c9e85f" providerId="ADAL" clId="{697F9238-9CC8-482F-A574-039011455F2A}" dt="2021-03-24T09:39:17.700" v="637" actId="20577"/>
          <ac:spMkLst>
            <pc:docMk/>
            <pc:sldMk cId="2743700731" sldId="319"/>
            <ac:spMk id="5" creationId="{2D3746D0-CFE1-4DCE-BCAD-F805D40FC6E4}"/>
          </ac:spMkLst>
        </pc:spChg>
      </pc:sldChg>
      <pc:sldChg chg="modSp modNotes modNotesTx">
        <pc:chgData name="Staff Jackie Gallagher" userId="b008bd86-fd9c-44ab-b2ed-5d71e6c9e85f" providerId="ADAL" clId="{697F9238-9CC8-482F-A574-039011455F2A}" dt="2021-03-24T11:56:18.402" v="888" actId="6549"/>
        <pc:sldMkLst>
          <pc:docMk/>
          <pc:sldMk cId="1811973661" sldId="321"/>
        </pc:sldMkLst>
        <pc:spChg chg="mod">
          <ac:chgData name="Staff Jackie Gallagher" userId="b008bd86-fd9c-44ab-b2ed-5d71e6c9e85f" providerId="ADAL" clId="{697F9238-9CC8-482F-A574-039011455F2A}" dt="2021-03-18T14:32:37.393" v="219" actId="120"/>
          <ac:spMkLst>
            <pc:docMk/>
            <pc:sldMk cId="1811973661" sldId="321"/>
            <ac:spMk id="108" creationId="{00000000-0000-0000-0000-000000000000}"/>
          </ac:spMkLst>
        </pc:spChg>
        <pc:spChg chg="mod">
          <ac:chgData name="Staff Jackie Gallagher" userId="b008bd86-fd9c-44ab-b2ed-5d71e6c9e85f" providerId="ADAL" clId="{697F9238-9CC8-482F-A574-039011455F2A}" dt="2021-03-18T14:32:26.381" v="217" actId="20577"/>
          <ac:spMkLst>
            <pc:docMk/>
            <pc:sldMk cId="1811973661" sldId="321"/>
            <ac:spMk id="111" creationId="{00000000-0000-0000-0000-000000000000}"/>
          </ac:spMkLst>
        </pc:spChg>
      </pc:sldChg>
      <pc:sldChg chg="modSp modNotes modNotesTx">
        <pc:chgData name="Staff Jackie Gallagher" userId="b008bd86-fd9c-44ab-b2ed-5d71e6c9e85f" providerId="ADAL" clId="{697F9238-9CC8-482F-A574-039011455F2A}" dt="2021-03-24T11:56:08.865" v="885" actId="6549"/>
        <pc:sldMkLst>
          <pc:docMk/>
          <pc:sldMk cId="2928307855" sldId="323"/>
        </pc:sldMkLst>
        <pc:spChg chg="mod">
          <ac:chgData name="Staff Jackie Gallagher" userId="b008bd86-fd9c-44ab-b2ed-5d71e6c9e85f" providerId="ADAL" clId="{697F9238-9CC8-482F-A574-039011455F2A}" dt="2021-03-18T14:34:42.237" v="224" actId="20577"/>
          <ac:spMkLst>
            <pc:docMk/>
            <pc:sldMk cId="2928307855" sldId="323"/>
            <ac:spMk id="111" creationId="{00000000-0000-0000-0000-000000000000}"/>
          </ac:spMkLst>
        </pc:spChg>
      </pc:sldChg>
      <pc:sldChg chg="modNotes modNotesTx">
        <pc:chgData name="Staff Jackie Gallagher" userId="b008bd86-fd9c-44ab-b2ed-5d71e6c9e85f" providerId="ADAL" clId="{697F9238-9CC8-482F-A574-039011455F2A}" dt="2021-03-24T11:56:58.717" v="903" actId="20577"/>
        <pc:sldMkLst>
          <pc:docMk/>
          <pc:sldMk cId="2592115832" sldId="324"/>
        </pc:sldMkLst>
      </pc:sldChg>
      <pc:sldChg chg="modNotes modNotesTx">
        <pc:chgData name="Staff Jackie Gallagher" userId="b008bd86-fd9c-44ab-b2ed-5d71e6c9e85f" providerId="ADAL" clId="{697F9238-9CC8-482F-A574-039011455F2A}" dt="2021-03-24T12:06:19.895" v="1595" actId="6549"/>
        <pc:sldMkLst>
          <pc:docMk/>
          <pc:sldMk cId="4161311856" sldId="3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6725A-CD61-4DDD-9D26-419C39B597A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E"/>
        </a:p>
      </dgm:t>
    </dgm:pt>
    <dgm:pt modelId="{FEF08948-D414-44CF-9385-333D6CAD69CC}">
      <dgm:prSet/>
      <dgm:spPr/>
      <dgm:t>
        <a:bodyPr/>
        <a:lstStyle/>
        <a:p>
          <a:r>
            <a:rPr lang="en-IE" u="sng" dirty="0"/>
            <a:t>Multiple means of engagement</a:t>
          </a:r>
          <a:endParaRPr lang="en-IE" dirty="0"/>
        </a:p>
      </dgm:t>
    </dgm:pt>
    <dgm:pt modelId="{1B95426D-9792-4131-9C04-61B8F5732AB8}" type="parTrans" cxnId="{B7F8FD7B-7AA1-432A-8A19-2A25C019E94E}">
      <dgm:prSet/>
      <dgm:spPr/>
      <dgm:t>
        <a:bodyPr/>
        <a:lstStyle/>
        <a:p>
          <a:endParaRPr lang="en-IE"/>
        </a:p>
      </dgm:t>
    </dgm:pt>
    <dgm:pt modelId="{DDFF71DC-1467-4EE7-83B8-3CB46F32DF7B}" type="sibTrans" cxnId="{B7F8FD7B-7AA1-432A-8A19-2A25C019E94E}">
      <dgm:prSet/>
      <dgm:spPr/>
      <dgm:t>
        <a:bodyPr/>
        <a:lstStyle/>
        <a:p>
          <a:endParaRPr lang="en-IE"/>
        </a:p>
      </dgm:t>
    </dgm:pt>
    <dgm:pt modelId="{37A134FD-56E0-4EF2-BF07-A484DF415870}">
      <dgm:prSet/>
      <dgm:spPr/>
      <dgm:t>
        <a:bodyPr/>
        <a:lstStyle/>
        <a:p>
          <a:r>
            <a:rPr lang="en-IE" u="sng" dirty="0"/>
            <a:t>Multiple means of representation</a:t>
          </a:r>
          <a:endParaRPr lang="en-IE" dirty="0"/>
        </a:p>
      </dgm:t>
    </dgm:pt>
    <dgm:pt modelId="{49D78208-C468-4FF9-A7D9-59D1C88A8D36}" type="parTrans" cxnId="{092889AF-D7A9-4443-859C-852BCFDACDC0}">
      <dgm:prSet/>
      <dgm:spPr/>
      <dgm:t>
        <a:bodyPr/>
        <a:lstStyle/>
        <a:p>
          <a:endParaRPr lang="en-IE"/>
        </a:p>
      </dgm:t>
    </dgm:pt>
    <dgm:pt modelId="{0647267E-1573-4B5A-A927-79A1CE6A78F8}" type="sibTrans" cxnId="{092889AF-D7A9-4443-859C-852BCFDACDC0}">
      <dgm:prSet/>
      <dgm:spPr/>
      <dgm:t>
        <a:bodyPr/>
        <a:lstStyle/>
        <a:p>
          <a:endParaRPr lang="en-IE"/>
        </a:p>
      </dgm:t>
    </dgm:pt>
    <dgm:pt modelId="{E492CEAF-A6C2-4ADE-8777-E5D6C14D9312}">
      <dgm:prSet/>
      <dgm:spPr/>
      <dgm:t>
        <a:bodyPr/>
        <a:lstStyle/>
        <a:p>
          <a:r>
            <a:rPr lang="en-IE" u="sng" dirty="0"/>
            <a:t>Multiple means of action and expression </a:t>
          </a:r>
          <a:r>
            <a:rPr lang="en-IE" dirty="0"/>
            <a:t>– </a:t>
          </a:r>
        </a:p>
      </dgm:t>
    </dgm:pt>
    <dgm:pt modelId="{72A055C8-CFC3-428A-B4E7-19CF19B4C3D4}" type="parTrans" cxnId="{646EA93E-47DB-493E-99FD-120647EE1C17}">
      <dgm:prSet/>
      <dgm:spPr/>
      <dgm:t>
        <a:bodyPr/>
        <a:lstStyle/>
        <a:p>
          <a:endParaRPr lang="en-IE"/>
        </a:p>
      </dgm:t>
    </dgm:pt>
    <dgm:pt modelId="{E731AC9E-41D6-48E5-94A4-95A850EFFCB9}" type="sibTrans" cxnId="{646EA93E-47DB-493E-99FD-120647EE1C17}">
      <dgm:prSet/>
      <dgm:spPr/>
      <dgm:t>
        <a:bodyPr/>
        <a:lstStyle/>
        <a:p>
          <a:endParaRPr lang="en-IE"/>
        </a:p>
      </dgm:t>
    </dgm:pt>
    <dgm:pt modelId="{64D5C217-5CF4-4C28-AAEB-5DF1B4F8C5CB}">
      <dgm:prSet/>
      <dgm:spPr>
        <a:solidFill>
          <a:srgbClr val="66CCFF">
            <a:alpha val="90000"/>
          </a:srgbClr>
        </a:solidFill>
      </dgm:spPr>
      <dgm:t>
        <a:bodyPr/>
        <a:lstStyle/>
        <a:p>
          <a:r>
            <a:rPr lang="en-IE" u="none" dirty="0"/>
            <a:t>T</a:t>
          </a:r>
          <a:r>
            <a:rPr lang="en-IE" dirty="0"/>
            <a:t>he</a:t>
          </a:r>
          <a:r>
            <a:rPr lang="en-IE" i="1" dirty="0"/>
            <a:t> </a:t>
          </a:r>
          <a:r>
            <a:rPr lang="en-IE" b="1" i="1" dirty="0"/>
            <a:t>why</a:t>
          </a:r>
          <a:r>
            <a:rPr lang="en-IE" dirty="0"/>
            <a:t> of learning and relates to the use of a range of psychomotor practices to enhance children’s motivation to learn</a:t>
          </a:r>
        </a:p>
      </dgm:t>
    </dgm:pt>
    <dgm:pt modelId="{362C1E81-76D6-44C1-A9AA-B020203A135C}" type="parTrans" cxnId="{18521A60-32C8-4689-81D5-EE4382BF8617}">
      <dgm:prSet/>
      <dgm:spPr/>
      <dgm:t>
        <a:bodyPr/>
        <a:lstStyle/>
        <a:p>
          <a:endParaRPr lang="en-IE"/>
        </a:p>
      </dgm:t>
    </dgm:pt>
    <dgm:pt modelId="{01AC5981-543F-4F71-BF89-D21D93BE1117}" type="sibTrans" cxnId="{18521A60-32C8-4689-81D5-EE4382BF8617}">
      <dgm:prSet/>
      <dgm:spPr/>
      <dgm:t>
        <a:bodyPr/>
        <a:lstStyle/>
        <a:p>
          <a:endParaRPr lang="en-IE"/>
        </a:p>
      </dgm:t>
    </dgm:pt>
    <dgm:pt modelId="{574EE86E-8AAD-4DA2-A841-815AEBE66BCA}">
      <dgm:prSet/>
      <dgm:spPr>
        <a:solidFill>
          <a:srgbClr val="66CCFF">
            <a:alpha val="90000"/>
          </a:srgbClr>
        </a:solidFill>
        <a:ln>
          <a:solidFill>
            <a:srgbClr val="1B82DF">
              <a:alpha val="90000"/>
            </a:srgbClr>
          </a:solidFill>
        </a:ln>
      </dgm:spPr>
      <dgm:t>
        <a:bodyPr/>
        <a:lstStyle/>
        <a:p>
          <a:r>
            <a:rPr lang="en-IE" dirty="0"/>
            <a:t>The </a:t>
          </a:r>
          <a:r>
            <a:rPr lang="en-IE" b="1" i="1" dirty="0"/>
            <a:t>what</a:t>
          </a:r>
          <a:r>
            <a:rPr lang="en-IE" dirty="0"/>
            <a:t> of learning and relates to the presentation /instruction of content in a variety of ways.</a:t>
          </a:r>
        </a:p>
      </dgm:t>
    </dgm:pt>
    <dgm:pt modelId="{9340313D-93A0-4F44-8F7C-729EE11CAE35}" type="parTrans" cxnId="{03BE1F27-1C42-4B68-9D04-73B4CBD31A7A}">
      <dgm:prSet/>
      <dgm:spPr/>
      <dgm:t>
        <a:bodyPr/>
        <a:lstStyle/>
        <a:p>
          <a:endParaRPr lang="en-IE"/>
        </a:p>
      </dgm:t>
    </dgm:pt>
    <dgm:pt modelId="{57B701A8-0932-4120-B977-6E7898658D4C}" type="sibTrans" cxnId="{03BE1F27-1C42-4B68-9D04-73B4CBD31A7A}">
      <dgm:prSet/>
      <dgm:spPr/>
      <dgm:t>
        <a:bodyPr/>
        <a:lstStyle/>
        <a:p>
          <a:endParaRPr lang="en-IE"/>
        </a:p>
      </dgm:t>
    </dgm:pt>
    <dgm:pt modelId="{E3CF6120-921D-4ADA-90AC-96908BFE1A4A}">
      <dgm:prSet/>
      <dgm:spPr>
        <a:solidFill>
          <a:srgbClr val="66CCFF">
            <a:alpha val="90000"/>
          </a:srgbClr>
        </a:solidFill>
      </dgm:spPr>
      <dgm:t>
        <a:bodyPr/>
        <a:lstStyle/>
        <a:p>
          <a:r>
            <a:rPr lang="en-IE" dirty="0"/>
            <a:t>The </a:t>
          </a:r>
          <a:r>
            <a:rPr lang="en-IE" b="1" i="1" dirty="0"/>
            <a:t>how</a:t>
          </a:r>
          <a:r>
            <a:rPr lang="en-IE" dirty="0"/>
            <a:t> of learning and relates to varying the ways in which children are encouraged to respond and show their learning of skills and concepts </a:t>
          </a:r>
        </a:p>
      </dgm:t>
    </dgm:pt>
    <dgm:pt modelId="{42A75F2C-B3FB-4223-9C69-90F743BF638D}" type="parTrans" cxnId="{D886F8C9-1C70-4AB1-8E0A-B714AD692127}">
      <dgm:prSet/>
      <dgm:spPr/>
      <dgm:t>
        <a:bodyPr/>
        <a:lstStyle/>
        <a:p>
          <a:endParaRPr lang="en-IE"/>
        </a:p>
      </dgm:t>
    </dgm:pt>
    <dgm:pt modelId="{411C77C6-E8BC-4106-BC28-62BE1E99745F}" type="sibTrans" cxnId="{D886F8C9-1C70-4AB1-8E0A-B714AD692127}">
      <dgm:prSet/>
      <dgm:spPr/>
      <dgm:t>
        <a:bodyPr/>
        <a:lstStyle/>
        <a:p>
          <a:endParaRPr lang="en-IE"/>
        </a:p>
      </dgm:t>
    </dgm:pt>
    <dgm:pt modelId="{6F859C5F-C0E9-4672-9DE9-D9F7A991F5D2}" type="pres">
      <dgm:prSet presAssocID="{8F46725A-CD61-4DDD-9D26-419C39B597AC}" presName="Name0" presStyleCnt="0">
        <dgm:presLayoutVars>
          <dgm:dir/>
          <dgm:animLvl val="lvl"/>
          <dgm:resizeHandles val="exact"/>
        </dgm:presLayoutVars>
      </dgm:prSet>
      <dgm:spPr/>
    </dgm:pt>
    <dgm:pt modelId="{0D3C27B1-D35B-4CE2-9D6B-5838C3139C95}" type="pres">
      <dgm:prSet presAssocID="{FEF08948-D414-44CF-9385-333D6CAD69CC}" presName="composite" presStyleCnt="0"/>
      <dgm:spPr/>
    </dgm:pt>
    <dgm:pt modelId="{41D32B9E-FE97-43FC-BCF1-A34FCC7B2A72}" type="pres">
      <dgm:prSet presAssocID="{FEF08948-D414-44CF-9385-333D6CAD69CC}" presName="parTx" presStyleLbl="alignNode1" presStyleIdx="0" presStyleCnt="3">
        <dgm:presLayoutVars>
          <dgm:chMax val="0"/>
          <dgm:chPref val="0"/>
          <dgm:bulletEnabled val="1"/>
        </dgm:presLayoutVars>
      </dgm:prSet>
      <dgm:spPr/>
    </dgm:pt>
    <dgm:pt modelId="{92624BA7-52E4-41F9-8764-11A31C30D5AA}" type="pres">
      <dgm:prSet presAssocID="{FEF08948-D414-44CF-9385-333D6CAD69CC}" presName="desTx" presStyleLbl="alignAccFollowNode1" presStyleIdx="0" presStyleCnt="3">
        <dgm:presLayoutVars>
          <dgm:bulletEnabled val="1"/>
        </dgm:presLayoutVars>
      </dgm:prSet>
      <dgm:spPr/>
    </dgm:pt>
    <dgm:pt modelId="{A5C0C4FC-2AC1-430F-8ADE-7F8072D2E52E}" type="pres">
      <dgm:prSet presAssocID="{DDFF71DC-1467-4EE7-83B8-3CB46F32DF7B}" presName="space" presStyleCnt="0"/>
      <dgm:spPr/>
    </dgm:pt>
    <dgm:pt modelId="{EE487F72-9F78-46E0-A57B-23562168EAB9}" type="pres">
      <dgm:prSet presAssocID="{37A134FD-56E0-4EF2-BF07-A484DF415870}" presName="composite" presStyleCnt="0"/>
      <dgm:spPr/>
    </dgm:pt>
    <dgm:pt modelId="{1027225E-B835-44D4-8CB5-D3D63261818D}" type="pres">
      <dgm:prSet presAssocID="{37A134FD-56E0-4EF2-BF07-A484DF415870}" presName="parTx" presStyleLbl="alignNode1" presStyleIdx="1" presStyleCnt="3">
        <dgm:presLayoutVars>
          <dgm:chMax val="0"/>
          <dgm:chPref val="0"/>
          <dgm:bulletEnabled val="1"/>
        </dgm:presLayoutVars>
      </dgm:prSet>
      <dgm:spPr/>
    </dgm:pt>
    <dgm:pt modelId="{EA6794A2-8105-4099-8AF8-7D5DE703C1FB}" type="pres">
      <dgm:prSet presAssocID="{37A134FD-56E0-4EF2-BF07-A484DF415870}" presName="desTx" presStyleLbl="alignAccFollowNode1" presStyleIdx="1" presStyleCnt="3">
        <dgm:presLayoutVars>
          <dgm:bulletEnabled val="1"/>
        </dgm:presLayoutVars>
      </dgm:prSet>
      <dgm:spPr/>
    </dgm:pt>
    <dgm:pt modelId="{D099698E-484C-4910-A9AD-74A5490A1B1E}" type="pres">
      <dgm:prSet presAssocID="{0647267E-1573-4B5A-A927-79A1CE6A78F8}" presName="space" presStyleCnt="0"/>
      <dgm:spPr/>
    </dgm:pt>
    <dgm:pt modelId="{2FB8FF44-59AC-4BA7-A860-9DFDC86CD0E5}" type="pres">
      <dgm:prSet presAssocID="{E492CEAF-A6C2-4ADE-8777-E5D6C14D9312}" presName="composite" presStyleCnt="0"/>
      <dgm:spPr/>
    </dgm:pt>
    <dgm:pt modelId="{D9E7CF14-7A22-485D-A369-D9DEF47C13F6}" type="pres">
      <dgm:prSet presAssocID="{E492CEAF-A6C2-4ADE-8777-E5D6C14D9312}" presName="parTx" presStyleLbl="alignNode1" presStyleIdx="2" presStyleCnt="3">
        <dgm:presLayoutVars>
          <dgm:chMax val="0"/>
          <dgm:chPref val="0"/>
          <dgm:bulletEnabled val="1"/>
        </dgm:presLayoutVars>
      </dgm:prSet>
      <dgm:spPr/>
    </dgm:pt>
    <dgm:pt modelId="{2CE8078B-A669-43CC-BB42-790FB5C2BAA5}" type="pres">
      <dgm:prSet presAssocID="{E492CEAF-A6C2-4ADE-8777-E5D6C14D9312}" presName="desTx" presStyleLbl="alignAccFollowNode1" presStyleIdx="2" presStyleCnt="3">
        <dgm:presLayoutVars>
          <dgm:bulletEnabled val="1"/>
        </dgm:presLayoutVars>
      </dgm:prSet>
      <dgm:spPr/>
    </dgm:pt>
  </dgm:ptLst>
  <dgm:cxnLst>
    <dgm:cxn modelId="{03BE1F27-1C42-4B68-9D04-73B4CBD31A7A}" srcId="{37A134FD-56E0-4EF2-BF07-A484DF415870}" destId="{574EE86E-8AAD-4DA2-A841-815AEBE66BCA}" srcOrd="0" destOrd="0" parTransId="{9340313D-93A0-4F44-8F7C-729EE11CAE35}" sibTransId="{57B701A8-0932-4120-B977-6E7898658D4C}"/>
    <dgm:cxn modelId="{646EA93E-47DB-493E-99FD-120647EE1C17}" srcId="{8F46725A-CD61-4DDD-9D26-419C39B597AC}" destId="{E492CEAF-A6C2-4ADE-8777-E5D6C14D9312}" srcOrd="2" destOrd="0" parTransId="{72A055C8-CFC3-428A-B4E7-19CF19B4C3D4}" sibTransId="{E731AC9E-41D6-48E5-94A4-95A850EFFCB9}"/>
    <dgm:cxn modelId="{18521A60-32C8-4689-81D5-EE4382BF8617}" srcId="{FEF08948-D414-44CF-9385-333D6CAD69CC}" destId="{64D5C217-5CF4-4C28-AAEB-5DF1B4F8C5CB}" srcOrd="0" destOrd="0" parTransId="{362C1E81-76D6-44C1-A9AA-B020203A135C}" sibTransId="{01AC5981-543F-4F71-BF89-D21D93BE1117}"/>
    <dgm:cxn modelId="{C1D9F158-E498-46FA-BFE2-FF0067B07905}" type="presOf" srcId="{E3CF6120-921D-4ADA-90AC-96908BFE1A4A}" destId="{2CE8078B-A669-43CC-BB42-790FB5C2BAA5}" srcOrd="0" destOrd="0" presId="urn:microsoft.com/office/officeart/2005/8/layout/hList1"/>
    <dgm:cxn modelId="{B7F8FD7B-7AA1-432A-8A19-2A25C019E94E}" srcId="{8F46725A-CD61-4DDD-9D26-419C39B597AC}" destId="{FEF08948-D414-44CF-9385-333D6CAD69CC}" srcOrd="0" destOrd="0" parTransId="{1B95426D-9792-4131-9C04-61B8F5732AB8}" sibTransId="{DDFF71DC-1467-4EE7-83B8-3CB46F32DF7B}"/>
    <dgm:cxn modelId="{AF5E117D-D401-4526-A8F2-B0A148AEA55B}" type="presOf" srcId="{E492CEAF-A6C2-4ADE-8777-E5D6C14D9312}" destId="{D9E7CF14-7A22-485D-A369-D9DEF47C13F6}" srcOrd="0" destOrd="0" presId="urn:microsoft.com/office/officeart/2005/8/layout/hList1"/>
    <dgm:cxn modelId="{092889AF-D7A9-4443-859C-852BCFDACDC0}" srcId="{8F46725A-CD61-4DDD-9D26-419C39B597AC}" destId="{37A134FD-56E0-4EF2-BF07-A484DF415870}" srcOrd="1" destOrd="0" parTransId="{49D78208-C468-4FF9-A7D9-59D1C88A8D36}" sibTransId="{0647267E-1573-4B5A-A927-79A1CE6A78F8}"/>
    <dgm:cxn modelId="{04D6D4B4-8C71-45E2-A4F1-B99C91D41779}" type="presOf" srcId="{574EE86E-8AAD-4DA2-A841-815AEBE66BCA}" destId="{EA6794A2-8105-4099-8AF8-7D5DE703C1FB}" srcOrd="0" destOrd="0" presId="urn:microsoft.com/office/officeart/2005/8/layout/hList1"/>
    <dgm:cxn modelId="{D886F8C9-1C70-4AB1-8E0A-B714AD692127}" srcId="{E492CEAF-A6C2-4ADE-8777-E5D6C14D9312}" destId="{E3CF6120-921D-4ADA-90AC-96908BFE1A4A}" srcOrd="0" destOrd="0" parTransId="{42A75F2C-B3FB-4223-9C69-90F743BF638D}" sibTransId="{411C77C6-E8BC-4106-BC28-62BE1E99745F}"/>
    <dgm:cxn modelId="{F94462CC-BF40-4CBF-8581-290EAC2E78E0}" type="presOf" srcId="{8F46725A-CD61-4DDD-9D26-419C39B597AC}" destId="{6F859C5F-C0E9-4672-9DE9-D9F7A991F5D2}" srcOrd="0" destOrd="0" presId="urn:microsoft.com/office/officeart/2005/8/layout/hList1"/>
    <dgm:cxn modelId="{5D4025E3-0382-4693-BC3F-D22E40A5E25A}" type="presOf" srcId="{64D5C217-5CF4-4C28-AAEB-5DF1B4F8C5CB}" destId="{92624BA7-52E4-41F9-8764-11A31C30D5AA}" srcOrd="0" destOrd="0" presId="urn:microsoft.com/office/officeart/2005/8/layout/hList1"/>
    <dgm:cxn modelId="{F70F90FA-FFCA-4E83-82D7-D6D558D32DAA}" type="presOf" srcId="{FEF08948-D414-44CF-9385-333D6CAD69CC}" destId="{41D32B9E-FE97-43FC-BCF1-A34FCC7B2A72}" srcOrd="0" destOrd="0" presId="urn:microsoft.com/office/officeart/2005/8/layout/hList1"/>
    <dgm:cxn modelId="{61F42BFE-7838-4AF6-8467-6568BA295D28}" type="presOf" srcId="{37A134FD-56E0-4EF2-BF07-A484DF415870}" destId="{1027225E-B835-44D4-8CB5-D3D63261818D}" srcOrd="0" destOrd="0" presId="urn:microsoft.com/office/officeart/2005/8/layout/hList1"/>
    <dgm:cxn modelId="{0C7A16DE-6CBD-4B07-95DF-EDA2DB4F868D}" type="presParOf" srcId="{6F859C5F-C0E9-4672-9DE9-D9F7A991F5D2}" destId="{0D3C27B1-D35B-4CE2-9D6B-5838C3139C95}" srcOrd="0" destOrd="0" presId="urn:microsoft.com/office/officeart/2005/8/layout/hList1"/>
    <dgm:cxn modelId="{4D35AA05-0AF6-4FD7-A9CE-71B32EAAC2D6}" type="presParOf" srcId="{0D3C27B1-D35B-4CE2-9D6B-5838C3139C95}" destId="{41D32B9E-FE97-43FC-BCF1-A34FCC7B2A72}" srcOrd="0" destOrd="0" presId="urn:microsoft.com/office/officeart/2005/8/layout/hList1"/>
    <dgm:cxn modelId="{C531AAD9-E003-43C3-8460-2C099E34A4B3}" type="presParOf" srcId="{0D3C27B1-D35B-4CE2-9D6B-5838C3139C95}" destId="{92624BA7-52E4-41F9-8764-11A31C30D5AA}" srcOrd="1" destOrd="0" presId="urn:microsoft.com/office/officeart/2005/8/layout/hList1"/>
    <dgm:cxn modelId="{32134FD4-775A-44AB-9875-29ED4A4BC1D5}" type="presParOf" srcId="{6F859C5F-C0E9-4672-9DE9-D9F7A991F5D2}" destId="{A5C0C4FC-2AC1-430F-8ADE-7F8072D2E52E}" srcOrd="1" destOrd="0" presId="urn:microsoft.com/office/officeart/2005/8/layout/hList1"/>
    <dgm:cxn modelId="{238B5174-FAF8-45E5-9F88-C5F0334A68C4}" type="presParOf" srcId="{6F859C5F-C0E9-4672-9DE9-D9F7A991F5D2}" destId="{EE487F72-9F78-46E0-A57B-23562168EAB9}" srcOrd="2" destOrd="0" presId="urn:microsoft.com/office/officeart/2005/8/layout/hList1"/>
    <dgm:cxn modelId="{E70801C4-16E0-4875-87D7-80177D942DBD}" type="presParOf" srcId="{EE487F72-9F78-46E0-A57B-23562168EAB9}" destId="{1027225E-B835-44D4-8CB5-D3D63261818D}" srcOrd="0" destOrd="0" presId="urn:microsoft.com/office/officeart/2005/8/layout/hList1"/>
    <dgm:cxn modelId="{2F999678-982D-4BE3-9BB4-16E96A6EE9E1}" type="presParOf" srcId="{EE487F72-9F78-46E0-A57B-23562168EAB9}" destId="{EA6794A2-8105-4099-8AF8-7D5DE703C1FB}" srcOrd="1" destOrd="0" presId="urn:microsoft.com/office/officeart/2005/8/layout/hList1"/>
    <dgm:cxn modelId="{B606109A-8118-4C95-B8AC-645287AD08D3}" type="presParOf" srcId="{6F859C5F-C0E9-4672-9DE9-D9F7A991F5D2}" destId="{D099698E-484C-4910-A9AD-74A5490A1B1E}" srcOrd="3" destOrd="0" presId="urn:microsoft.com/office/officeart/2005/8/layout/hList1"/>
    <dgm:cxn modelId="{A8FF030B-F93A-4773-A9DD-D615395031B5}" type="presParOf" srcId="{6F859C5F-C0E9-4672-9DE9-D9F7A991F5D2}" destId="{2FB8FF44-59AC-4BA7-A860-9DFDC86CD0E5}" srcOrd="4" destOrd="0" presId="urn:microsoft.com/office/officeart/2005/8/layout/hList1"/>
    <dgm:cxn modelId="{9DADD0C6-1A5D-45AE-A5B5-064620916770}" type="presParOf" srcId="{2FB8FF44-59AC-4BA7-A860-9DFDC86CD0E5}" destId="{D9E7CF14-7A22-485D-A369-D9DEF47C13F6}" srcOrd="0" destOrd="0" presId="urn:microsoft.com/office/officeart/2005/8/layout/hList1"/>
    <dgm:cxn modelId="{23905264-60A3-4A81-AE4F-7D17041F258A}" type="presParOf" srcId="{2FB8FF44-59AC-4BA7-A860-9DFDC86CD0E5}" destId="{2CE8078B-A669-43CC-BB42-790FB5C2BAA5}"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32B9E-FE97-43FC-BCF1-A34FCC7B2A72}">
      <dsp:nvSpPr>
        <dsp:cNvPr id="0" name=""/>
        <dsp:cNvSpPr/>
      </dsp:nvSpPr>
      <dsp:spPr>
        <a:xfrm>
          <a:off x="2669" y="947"/>
          <a:ext cx="2603227" cy="100130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E" sz="2000" u="sng" kern="1200" dirty="0"/>
            <a:t>Multiple means of engagement</a:t>
          </a:r>
          <a:endParaRPr lang="en-IE" sz="2000" kern="1200" dirty="0"/>
        </a:p>
      </dsp:txBody>
      <dsp:txXfrm>
        <a:off x="2669" y="947"/>
        <a:ext cx="2603227" cy="1001304"/>
      </dsp:txXfrm>
    </dsp:sp>
    <dsp:sp modelId="{92624BA7-52E4-41F9-8764-11A31C30D5AA}">
      <dsp:nvSpPr>
        <dsp:cNvPr id="0" name=""/>
        <dsp:cNvSpPr/>
      </dsp:nvSpPr>
      <dsp:spPr>
        <a:xfrm>
          <a:off x="2669" y="1002252"/>
          <a:ext cx="2603227" cy="2532262"/>
        </a:xfrm>
        <a:prstGeom prst="rect">
          <a:avLst/>
        </a:prstGeom>
        <a:solidFill>
          <a:srgbClr val="66CC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u="none" kern="1200" dirty="0"/>
            <a:t>T</a:t>
          </a:r>
          <a:r>
            <a:rPr lang="en-IE" sz="2000" kern="1200" dirty="0"/>
            <a:t>he</a:t>
          </a:r>
          <a:r>
            <a:rPr lang="en-IE" sz="2000" i="1" kern="1200" dirty="0"/>
            <a:t> </a:t>
          </a:r>
          <a:r>
            <a:rPr lang="en-IE" sz="2000" b="1" i="1" kern="1200" dirty="0"/>
            <a:t>why</a:t>
          </a:r>
          <a:r>
            <a:rPr lang="en-IE" sz="2000" kern="1200" dirty="0"/>
            <a:t> of learning and relates to the use of a range of psychomotor practices to enhance children’s motivation to learn</a:t>
          </a:r>
        </a:p>
      </dsp:txBody>
      <dsp:txXfrm>
        <a:off x="2669" y="1002252"/>
        <a:ext cx="2603227" cy="2532262"/>
      </dsp:txXfrm>
    </dsp:sp>
    <dsp:sp modelId="{1027225E-B835-44D4-8CB5-D3D63261818D}">
      <dsp:nvSpPr>
        <dsp:cNvPr id="0" name=""/>
        <dsp:cNvSpPr/>
      </dsp:nvSpPr>
      <dsp:spPr>
        <a:xfrm>
          <a:off x="2970348" y="947"/>
          <a:ext cx="2603227" cy="100130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E" sz="2000" u="sng" kern="1200" dirty="0"/>
            <a:t>Multiple means of representation</a:t>
          </a:r>
          <a:endParaRPr lang="en-IE" sz="2000" kern="1200" dirty="0"/>
        </a:p>
      </dsp:txBody>
      <dsp:txXfrm>
        <a:off x="2970348" y="947"/>
        <a:ext cx="2603227" cy="1001304"/>
      </dsp:txXfrm>
    </dsp:sp>
    <dsp:sp modelId="{EA6794A2-8105-4099-8AF8-7D5DE703C1FB}">
      <dsp:nvSpPr>
        <dsp:cNvPr id="0" name=""/>
        <dsp:cNvSpPr/>
      </dsp:nvSpPr>
      <dsp:spPr>
        <a:xfrm>
          <a:off x="2970348" y="1002252"/>
          <a:ext cx="2603227" cy="2532262"/>
        </a:xfrm>
        <a:prstGeom prst="rect">
          <a:avLst/>
        </a:prstGeom>
        <a:solidFill>
          <a:srgbClr val="66CCFF">
            <a:alpha val="90000"/>
          </a:srgbClr>
        </a:solidFill>
        <a:ln w="12700" cap="flat" cmpd="sng" algn="ctr">
          <a:solidFill>
            <a:srgbClr val="1B82D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kern="1200" dirty="0"/>
            <a:t>The </a:t>
          </a:r>
          <a:r>
            <a:rPr lang="en-IE" sz="2000" b="1" i="1" kern="1200" dirty="0"/>
            <a:t>what</a:t>
          </a:r>
          <a:r>
            <a:rPr lang="en-IE" sz="2000" kern="1200" dirty="0"/>
            <a:t> of learning and relates to the presentation /instruction of content in a variety of ways.</a:t>
          </a:r>
        </a:p>
      </dsp:txBody>
      <dsp:txXfrm>
        <a:off x="2970348" y="1002252"/>
        <a:ext cx="2603227" cy="2532262"/>
      </dsp:txXfrm>
    </dsp:sp>
    <dsp:sp modelId="{D9E7CF14-7A22-485D-A369-D9DEF47C13F6}">
      <dsp:nvSpPr>
        <dsp:cNvPr id="0" name=""/>
        <dsp:cNvSpPr/>
      </dsp:nvSpPr>
      <dsp:spPr>
        <a:xfrm>
          <a:off x="5938027" y="947"/>
          <a:ext cx="2603227" cy="100130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E" sz="2000" u="sng" kern="1200" dirty="0"/>
            <a:t>Multiple means of action and expression </a:t>
          </a:r>
          <a:r>
            <a:rPr lang="en-IE" sz="2000" kern="1200" dirty="0"/>
            <a:t>– </a:t>
          </a:r>
        </a:p>
      </dsp:txBody>
      <dsp:txXfrm>
        <a:off x="5938027" y="947"/>
        <a:ext cx="2603227" cy="1001304"/>
      </dsp:txXfrm>
    </dsp:sp>
    <dsp:sp modelId="{2CE8078B-A669-43CC-BB42-790FB5C2BAA5}">
      <dsp:nvSpPr>
        <dsp:cNvPr id="0" name=""/>
        <dsp:cNvSpPr/>
      </dsp:nvSpPr>
      <dsp:spPr>
        <a:xfrm>
          <a:off x="5938027" y="1002252"/>
          <a:ext cx="2603227" cy="2532262"/>
        </a:xfrm>
        <a:prstGeom prst="rect">
          <a:avLst/>
        </a:prstGeom>
        <a:solidFill>
          <a:srgbClr val="66CC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kern="1200" dirty="0"/>
            <a:t>The </a:t>
          </a:r>
          <a:r>
            <a:rPr lang="en-IE" sz="2000" b="1" i="1" kern="1200" dirty="0"/>
            <a:t>how</a:t>
          </a:r>
          <a:r>
            <a:rPr lang="en-IE" sz="2000" kern="1200" dirty="0"/>
            <a:t> of learning and relates to varying the ways in which children are encouraged to respond and show their learning of skills and concepts </a:t>
          </a:r>
        </a:p>
      </dsp:txBody>
      <dsp:txXfrm>
        <a:off x="5938027" y="1002252"/>
        <a:ext cx="2603227" cy="25322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97284"/>
          </a:xfrm>
          <a:prstGeom prst="rect">
            <a:avLst/>
          </a:prstGeom>
        </p:spPr>
        <p:txBody>
          <a:bodyPr vert="horz" lIns="92162" tIns="46081" rIns="92162" bIns="46081" rtlCol="0"/>
          <a:lstStyle>
            <a:lvl1pPr algn="l">
              <a:defRPr sz="1200"/>
            </a:lvl1pPr>
          </a:lstStyle>
          <a:p>
            <a:endParaRPr lang="de-DE"/>
          </a:p>
        </p:txBody>
      </p:sp>
      <p:sp>
        <p:nvSpPr>
          <p:cNvPr id="3" name="Datumsplatzhalter 2"/>
          <p:cNvSpPr>
            <a:spLocks noGrp="1"/>
          </p:cNvSpPr>
          <p:nvPr>
            <p:ph type="dt" idx="1"/>
          </p:nvPr>
        </p:nvSpPr>
        <p:spPr>
          <a:xfrm>
            <a:off x="3884614" y="1"/>
            <a:ext cx="2971800" cy="497284"/>
          </a:xfrm>
          <a:prstGeom prst="rect">
            <a:avLst/>
          </a:prstGeom>
        </p:spPr>
        <p:txBody>
          <a:bodyPr vert="horz" lIns="92162" tIns="46081" rIns="92162" bIns="46081" rtlCol="0"/>
          <a:lstStyle>
            <a:lvl1pPr algn="r">
              <a:defRPr sz="1200"/>
            </a:lvl1pPr>
          </a:lstStyle>
          <a:p>
            <a:fld id="{3D7F9280-5597-4436-A702-92CCFD00190E}" type="datetimeFigureOut">
              <a:rPr lang="de-DE" smtClean="0"/>
              <a:pPr/>
              <a:t>30.04.2021</a:t>
            </a:fld>
            <a:endParaRPr lang="de-DE"/>
          </a:p>
        </p:txBody>
      </p:sp>
      <p:sp>
        <p:nvSpPr>
          <p:cNvPr id="4" name="Folienbildplatzhalter 3"/>
          <p:cNvSpPr>
            <a:spLocks noGrp="1" noRot="1" noChangeAspect="1"/>
          </p:cNvSpPr>
          <p:nvPr>
            <p:ph type="sldImg" idx="2"/>
          </p:nvPr>
        </p:nvSpPr>
        <p:spPr>
          <a:xfrm>
            <a:off x="733425" y="744538"/>
            <a:ext cx="5391150" cy="3732212"/>
          </a:xfrm>
          <a:prstGeom prst="rect">
            <a:avLst/>
          </a:prstGeom>
          <a:noFill/>
          <a:ln w="12700">
            <a:solidFill>
              <a:prstClr val="black"/>
            </a:solidFill>
          </a:ln>
        </p:spPr>
        <p:txBody>
          <a:bodyPr vert="horz" lIns="92162" tIns="46081" rIns="92162" bIns="46081" rtlCol="0" anchor="ctr"/>
          <a:lstStyle/>
          <a:p>
            <a:endParaRPr lang="de-DE"/>
          </a:p>
        </p:txBody>
      </p:sp>
      <p:sp>
        <p:nvSpPr>
          <p:cNvPr id="5" name="Notizenplatzhalter 4"/>
          <p:cNvSpPr>
            <a:spLocks noGrp="1"/>
          </p:cNvSpPr>
          <p:nvPr>
            <p:ph type="body" sz="quarter" idx="3"/>
          </p:nvPr>
        </p:nvSpPr>
        <p:spPr>
          <a:xfrm>
            <a:off x="685801" y="4724202"/>
            <a:ext cx="5486400" cy="4475559"/>
          </a:xfrm>
          <a:prstGeom prst="rect">
            <a:avLst/>
          </a:prstGeom>
        </p:spPr>
        <p:txBody>
          <a:bodyPr vert="horz" lIns="92162" tIns="46081" rIns="92162" bIns="46081"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6678"/>
            <a:ext cx="2971800" cy="497284"/>
          </a:xfrm>
          <a:prstGeom prst="rect">
            <a:avLst/>
          </a:prstGeom>
        </p:spPr>
        <p:txBody>
          <a:bodyPr vert="horz" lIns="92162" tIns="46081" rIns="92162" bIns="46081" rtlCol="0" anchor="b"/>
          <a:lstStyle>
            <a:lvl1pPr algn="l">
              <a:defRPr sz="1200"/>
            </a:lvl1pPr>
          </a:lstStyle>
          <a:p>
            <a:endParaRPr lang="de-DE"/>
          </a:p>
        </p:txBody>
      </p:sp>
      <p:sp>
        <p:nvSpPr>
          <p:cNvPr id="7" name="Foliennummernplatzhalter 6"/>
          <p:cNvSpPr>
            <a:spLocks noGrp="1"/>
          </p:cNvSpPr>
          <p:nvPr>
            <p:ph type="sldNum" sz="quarter" idx="5"/>
          </p:nvPr>
        </p:nvSpPr>
        <p:spPr>
          <a:xfrm>
            <a:off x="3884614" y="9446678"/>
            <a:ext cx="2971800" cy="497284"/>
          </a:xfrm>
          <a:prstGeom prst="rect">
            <a:avLst/>
          </a:prstGeom>
        </p:spPr>
        <p:txBody>
          <a:bodyPr vert="horz" lIns="92162" tIns="46081" rIns="92162" bIns="46081" rtlCol="0" anchor="b"/>
          <a:lstStyle>
            <a:lvl1pPr algn="r">
              <a:defRPr sz="1200"/>
            </a:lvl1pPr>
          </a:lstStyle>
          <a:p>
            <a:fld id="{BEEE3B52-C154-405E-8588-AEB6B4F7119A}"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channel/UCe6g__cr5MzrYQ12aOuwNW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heinclusionclub.com/e12-introduction-to-the-tree-framework/"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scottishdisabilitysport.com/wp-content/uploads/2020/05/STEP-and-AIM.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sz="1800" b="1" dirty="0"/>
          </a:p>
        </p:txBody>
      </p:sp>
      <p:sp>
        <p:nvSpPr>
          <p:cNvPr id="87" name="Google Shape;87;p1: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lang="en-GB" sz="1000" b="1" dirty="0"/>
          </a:p>
          <a:p>
            <a:r>
              <a:rPr lang="en-GB" sz="1000" b="1" dirty="0"/>
              <a:t>Points to remember:</a:t>
            </a:r>
          </a:p>
          <a:p>
            <a:r>
              <a:rPr lang="en-GB" sz="1000" dirty="0"/>
              <a:t>Tendency for provision ‘additional to’ and ‘different from’ but individualised approaches can limit inclusive practice.</a:t>
            </a:r>
          </a:p>
          <a:p>
            <a:r>
              <a:rPr lang="en-GB" sz="1000" dirty="0"/>
              <a:t>Be aware that difference can be positioned as a problem.</a:t>
            </a:r>
          </a:p>
          <a:p>
            <a:r>
              <a:rPr lang="en-GB" sz="1000" dirty="0"/>
              <a:t>Including all by differentiating for some can reproduce exclusion.</a:t>
            </a:r>
          </a:p>
          <a:p>
            <a:r>
              <a:rPr lang="en-GB" sz="1000" dirty="0"/>
              <a:t>Labelling is useful but can also be limiting - tendency to assume all individuals within a given group have the same characteristics and learning needs.</a:t>
            </a:r>
          </a:p>
          <a:p>
            <a:r>
              <a:rPr lang="en-GB" sz="1000" dirty="0"/>
              <a:t>Identification of additional needs often results in lowered expectations about what is possible for a student to achieve</a:t>
            </a:r>
            <a:endParaRPr lang="en-GB" sz="1000" i="1" dirty="0">
              <a:solidFill>
                <a:srgbClr val="0070C0"/>
              </a:solidFill>
            </a:endParaRPr>
          </a:p>
          <a:p>
            <a:endParaRPr sz="1800" b="1"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10</a:t>
            </a:fld>
            <a:endParaRPr/>
          </a:p>
        </p:txBody>
      </p:sp>
    </p:spTree>
    <p:extLst>
      <p:ext uri="{BB962C8B-B14F-4D97-AF65-F5344CB8AC3E}">
        <p14:creationId xmlns:p14="http://schemas.microsoft.com/office/powerpoint/2010/main" val="345497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lang="en-GB" sz="1800" dirty="0"/>
          </a:p>
          <a:p>
            <a:r>
              <a:rPr lang="en-GB" sz="1000" dirty="0"/>
              <a:t>These are the key principles identified by UNESCO and are a useful guide in embedding inclusive pedagogy within teaching practice. Most importantly it is important to remember that inclusion is a process.</a:t>
            </a:r>
            <a:endParaRPr sz="1000"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11</a:t>
            </a:fld>
            <a:endParaRPr/>
          </a:p>
        </p:txBody>
      </p:sp>
    </p:spTree>
    <p:extLst>
      <p:ext uri="{BB962C8B-B14F-4D97-AF65-F5344CB8AC3E}">
        <p14:creationId xmlns:p14="http://schemas.microsoft.com/office/powerpoint/2010/main" val="97951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lang="en-IE" sz="1000" dirty="0"/>
          </a:p>
          <a:p>
            <a:r>
              <a:rPr lang="en-IE" sz="1000" dirty="0"/>
              <a:t>This </a:t>
            </a:r>
            <a:r>
              <a:rPr lang="en-IE" sz="1000" u="sng" dirty="0"/>
              <a:t>Inclusive Practice </a:t>
            </a:r>
            <a:r>
              <a:rPr lang="en-IE" sz="1000" dirty="0"/>
              <a:t>process underpins the strategies identified within the online resource. When considering applying inclusive pedagogy consider the interaction between the elements in the pyramid that support the inclusion process. Individual, Environment and Curriculum &amp; Pedagogy. This means as the teacher you need to consider individual needs and interests, the environment you are teaching in and what and how you are teaching – curriculum and pedagogy. Reflecting on these aspects enables you to assess the extent to which you, your practice and the environment embody inclusion. It also then enables you to plan strategies in relation to these aspects to create an inclusive environment and embed inclusive pedagogy within your practice.</a:t>
            </a:r>
          </a:p>
          <a:p>
            <a:endParaRPr lang="en-IE" sz="1800" b="1" dirty="0"/>
          </a:p>
        </p:txBody>
      </p:sp>
      <p:sp>
        <p:nvSpPr>
          <p:cNvPr id="124" name="Google Shape;124;p6: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r>
              <a:rPr lang="en-GB" sz="1000" dirty="0"/>
              <a:t>*Optional</a:t>
            </a:r>
          </a:p>
          <a:p>
            <a:endParaRPr lang="en-GB" sz="1000" dirty="0"/>
          </a:p>
          <a:p>
            <a:r>
              <a:rPr lang="en-GB" sz="1000" dirty="0"/>
              <a:t>Opportunity for group work, post-its etc. here.</a:t>
            </a:r>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13</a:t>
            </a:fld>
            <a:endParaRPr/>
          </a:p>
        </p:txBody>
      </p:sp>
    </p:spTree>
    <p:extLst>
      <p:ext uri="{BB962C8B-B14F-4D97-AF65-F5344CB8AC3E}">
        <p14:creationId xmlns:p14="http://schemas.microsoft.com/office/powerpoint/2010/main" val="2314033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pPr defTabSz="921624">
              <a:defRPr/>
            </a:pPr>
            <a:endParaRPr lang="en-GB" sz="1000" dirty="0">
              <a:ea typeface="Times New Roman" panose="02020603050405020304" pitchFamily="18" charset="0"/>
              <a:cs typeface="Times New Roman" panose="02020603050405020304" pitchFamily="18" charset="0"/>
            </a:endParaRPr>
          </a:p>
          <a:p>
            <a:pPr defTabSz="921624">
              <a:defRPr/>
            </a:pPr>
            <a:r>
              <a:rPr lang="en-GB" sz="1000" b="1" dirty="0"/>
              <a:t>Universal Design for Learning </a:t>
            </a:r>
            <a:r>
              <a:rPr lang="en-GB" sz="1000" dirty="0"/>
              <a:t>(Meyer, Rose, Gordon, 2014) is an educational framework and accompanying guidelines to support the design of learning goals, materials, methods, assessments, and supporting policies with diverse learners in mind. </a:t>
            </a:r>
            <a:r>
              <a:rPr lang="en-IE" sz="1000" dirty="0"/>
              <a:t>UDL principles have been utilised in general education and physical education classes to enable teachers to deliver a more child-</a:t>
            </a:r>
            <a:r>
              <a:rPr lang="en-IE" sz="1000" dirty="0" err="1"/>
              <a:t>centered</a:t>
            </a:r>
            <a:r>
              <a:rPr lang="en-IE" sz="1000" dirty="0"/>
              <a:t> approach to learning.  </a:t>
            </a:r>
            <a:r>
              <a:rPr lang="en-IE" sz="1000" b="1" dirty="0"/>
              <a:t>The UDL Framework is used to underpin teaching strategies, evidenced within the various thematic modules, to support diverse learners within a PE Context </a:t>
            </a:r>
          </a:p>
          <a:p>
            <a:pPr defTabSz="921624">
              <a:defRPr/>
            </a:pPr>
            <a:endParaRPr lang="en-IE" sz="1000" dirty="0"/>
          </a:p>
          <a:p>
            <a:pPr defTabSz="921624">
              <a:defRPr/>
            </a:pPr>
            <a:r>
              <a:rPr lang="en-GB" sz="1000" dirty="0"/>
              <a:t>The UDL framework promotes three core principles for teachers to build into their teaching practice. These include providing children with multiple means of: engagement; representation; and action and expression (CAST, 2018) – which are explained in the next slide</a:t>
            </a:r>
          </a:p>
          <a:p>
            <a:pPr defTabSz="921624">
              <a:defRPr/>
            </a:pPr>
            <a:endParaRPr lang="en-IE" sz="1000" dirty="0"/>
          </a:p>
          <a:p>
            <a:pPr marL="0" marR="0" lvl="0" indent="0" algn="l" defTabSz="921624" rtl="0" eaLnBrk="1" fontAlgn="auto" latinLnBrk="0" hangingPunct="1">
              <a:lnSpc>
                <a:spcPct val="100000"/>
              </a:lnSpc>
              <a:spcBef>
                <a:spcPts val="0"/>
              </a:spcBef>
              <a:spcAft>
                <a:spcPts val="0"/>
              </a:spcAft>
              <a:buClrTx/>
              <a:buSzTx/>
              <a:buFontTx/>
              <a:buNone/>
              <a:tabLst/>
              <a:defRPr/>
            </a:pPr>
            <a:r>
              <a:rPr lang="en-GB" sz="800" dirty="0">
                <a:ea typeface="Times New Roman" panose="02020603050405020304" pitchFamily="18" charset="0"/>
                <a:cs typeface="Times New Roman" panose="02020603050405020304" pitchFamily="18" charset="0"/>
              </a:rPr>
              <a:t>The clip </a:t>
            </a:r>
            <a:r>
              <a:rPr lang="en-IE" sz="1000" b="0" i="0" kern="1200" dirty="0">
                <a:solidFill>
                  <a:schemeClr val="tx1"/>
                </a:solidFill>
                <a:effectLst/>
                <a:latin typeface="+mn-lt"/>
                <a:ea typeface="+mn-ea"/>
                <a:cs typeface="+mn-cs"/>
              </a:rPr>
              <a:t>Physical Education &amp; Universal Design for Learning (</a:t>
            </a:r>
            <a:r>
              <a:rPr lang="en-IE" sz="1000" b="0" i="0" kern="1200" dirty="0">
                <a:solidFill>
                  <a:schemeClr val="tx1"/>
                </a:solidFill>
                <a:effectLst/>
                <a:latin typeface="+mn-lt"/>
                <a:ea typeface="+mn-ea"/>
                <a:cs typeface="+mn-cs"/>
                <a:hlinkClick r:id="rId3"/>
              </a:rPr>
              <a:t>National </a:t>
            </a:r>
            <a:r>
              <a:rPr lang="en-IE" sz="1000" b="0" i="0" kern="1200" dirty="0" err="1">
                <a:solidFill>
                  <a:schemeClr val="tx1"/>
                </a:solidFill>
                <a:effectLst/>
                <a:latin typeface="+mn-lt"/>
                <a:ea typeface="+mn-ea"/>
                <a:cs typeface="+mn-cs"/>
                <a:hlinkClick r:id="rId3"/>
              </a:rPr>
              <a:t>Center</a:t>
            </a:r>
            <a:r>
              <a:rPr lang="en-IE" sz="1000" b="0" i="0" kern="1200" dirty="0">
                <a:solidFill>
                  <a:schemeClr val="tx1"/>
                </a:solidFill>
                <a:effectLst/>
                <a:latin typeface="+mn-lt"/>
                <a:ea typeface="+mn-ea"/>
                <a:cs typeface="+mn-cs"/>
                <a:hlinkClick r:id="rId3"/>
              </a:rPr>
              <a:t> on Health, Physical Activity and Disability (NCHPAD)</a:t>
            </a:r>
            <a:r>
              <a:rPr lang="en-IE" sz="1000" b="0" i="0" kern="1200" dirty="0">
                <a:solidFill>
                  <a:schemeClr val="tx1"/>
                </a:solidFill>
                <a:effectLst/>
                <a:latin typeface="+mn-lt"/>
                <a:ea typeface="+mn-ea"/>
                <a:cs typeface="+mn-cs"/>
              </a:rPr>
              <a:t> is </a:t>
            </a:r>
            <a:r>
              <a:rPr lang="en-IE" sz="800" dirty="0">
                <a:effectLst/>
              </a:rPr>
              <a:t>4.25mins and explores the </a:t>
            </a:r>
            <a:r>
              <a:rPr lang="en-IE" sz="1000" b="0" i="0" kern="1200" dirty="0">
                <a:solidFill>
                  <a:schemeClr val="tx1"/>
                </a:solidFill>
                <a:effectLst/>
                <a:latin typeface="+mn-lt"/>
                <a:ea typeface="+mn-ea"/>
                <a:cs typeface="+mn-cs"/>
              </a:rPr>
              <a:t>basics of Universal Design for Learning (UDL) and how to utilize it in a physical education setting.</a:t>
            </a:r>
            <a:br>
              <a:rPr lang="en-IE" sz="800" dirty="0">
                <a:effectLst/>
              </a:rPr>
            </a:br>
            <a:endParaRPr lang="en-GB" sz="800" dirty="0">
              <a:ea typeface="Times New Roman" panose="02020603050405020304" pitchFamily="18" charset="0"/>
              <a:cs typeface="Times New Roman" panose="02020603050405020304" pitchFamily="18" charset="0"/>
            </a:endParaRPr>
          </a:p>
          <a:p>
            <a:pPr defTabSz="921624">
              <a:defRPr/>
            </a:pPr>
            <a:endParaRPr lang="en-GB" sz="1000" dirty="0">
              <a:ea typeface="Times New Roman" panose="02020603050405020304" pitchFamily="18" charset="0"/>
              <a:cs typeface="Times New Roman" panose="02020603050405020304" pitchFamily="18" charset="0"/>
            </a:endParaRPr>
          </a:p>
          <a:p>
            <a:pPr defTabSz="921624">
              <a:defRPr/>
            </a:pPr>
            <a:endParaRPr lang="en-GB" sz="1000" dirty="0">
              <a:ea typeface="Times New Roman" panose="02020603050405020304" pitchFamily="18" charset="0"/>
              <a:cs typeface="Times New Roman" panose="02020603050405020304" pitchFamily="18" charset="0"/>
            </a:endParaRPr>
          </a:p>
          <a:p>
            <a:pPr defTabSz="921624">
              <a:defRPr/>
            </a:pPr>
            <a:r>
              <a:rPr lang="en-GB" sz="1000" dirty="0">
                <a:ea typeface="Times New Roman" panose="02020603050405020304" pitchFamily="18" charset="0"/>
                <a:cs typeface="Times New Roman" panose="02020603050405020304" pitchFamily="18" charset="0"/>
              </a:rPr>
              <a:t>The pictogram and drawing – depicts one of the thematic modules  - attention and concentration</a:t>
            </a:r>
          </a:p>
          <a:p>
            <a:endParaRPr sz="1800" b="1"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14</a:t>
            </a:fld>
            <a:endParaRPr/>
          </a:p>
        </p:txBody>
      </p:sp>
    </p:spTree>
    <p:extLst>
      <p:ext uri="{BB962C8B-B14F-4D97-AF65-F5344CB8AC3E}">
        <p14:creationId xmlns:p14="http://schemas.microsoft.com/office/powerpoint/2010/main" val="5652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lang="en-IE" sz="1000" b="1" dirty="0"/>
          </a:p>
          <a:p>
            <a:r>
              <a:rPr lang="en-IE" sz="1000" b="1" u="sng" dirty="0"/>
              <a:t>Multiple means of engagement</a:t>
            </a:r>
            <a:r>
              <a:rPr lang="en-IE" sz="1000" dirty="0"/>
              <a:t> is the</a:t>
            </a:r>
            <a:r>
              <a:rPr lang="en-IE" sz="1000" i="1" dirty="0"/>
              <a:t> </a:t>
            </a:r>
            <a:r>
              <a:rPr lang="en-IE" sz="1000" b="1" i="1" dirty="0"/>
              <a:t>why</a:t>
            </a:r>
            <a:r>
              <a:rPr lang="en-IE" sz="1000" dirty="0"/>
              <a:t> of learning and relates to the use of a range of psychomotor practices to enhance children’s motivation to learn (Liberman &amp; Greiner, 2019). Its is about offering options that engages students and keep their attention – enabling them to get excited about the lesson. In engaging children in learning there are various strategies that can be utilised  such as giving them choice and autonomy and offering tasks that are authentic and meaningful.</a:t>
            </a:r>
          </a:p>
          <a:p>
            <a:endParaRPr lang="en-IE" sz="1000" dirty="0"/>
          </a:p>
          <a:p>
            <a:r>
              <a:rPr lang="en-IE" sz="1000" b="1" u="sng" dirty="0"/>
              <a:t>Multiple means of representation</a:t>
            </a:r>
            <a:r>
              <a:rPr lang="en-IE" sz="1000" dirty="0"/>
              <a:t> – is the </a:t>
            </a:r>
            <a:r>
              <a:rPr lang="en-IE" sz="1000" b="1" i="1" dirty="0"/>
              <a:t>what</a:t>
            </a:r>
            <a:r>
              <a:rPr lang="en-IE" sz="1000" dirty="0"/>
              <a:t> of learning and relates to the presentation /instruction of content in a variety of ways. </a:t>
            </a:r>
            <a:r>
              <a:rPr lang="en-GB" sz="1000" dirty="0"/>
              <a:t>Learners take in information in diverse ways consider using multiple means of presenting information. Providing alternatives to audio or visual information; using task card, peer demonstrations, teachers demonstration, peer tutors.</a:t>
            </a:r>
          </a:p>
          <a:p>
            <a:endParaRPr lang="en-IE" sz="1000" dirty="0"/>
          </a:p>
          <a:p>
            <a:r>
              <a:rPr lang="en-IE" sz="1000" b="1" u="sng" dirty="0"/>
              <a:t>Multiple means of action and expression</a:t>
            </a:r>
            <a:r>
              <a:rPr lang="en-IE" sz="1000" dirty="0"/>
              <a:t> – is the </a:t>
            </a:r>
            <a:r>
              <a:rPr lang="en-IE" sz="1000" b="1" i="1" dirty="0"/>
              <a:t>how</a:t>
            </a:r>
            <a:r>
              <a:rPr lang="en-IE" sz="1000" dirty="0"/>
              <a:t> of learning and relates to varying the ways in which children are encouraged to respond and show their learning of skills and concepts (Liberman &amp; Greiner, 2019). Provide a variety of ways for children to express what they know so that each child is assessed in ways that are best suited to their abilities.  Provide choice in how they execute skills and opportunities for self regulated movement. </a:t>
            </a:r>
          </a:p>
          <a:p>
            <a:endParaRPr sz="1800" b="1" dirty="0"/>
          </a:p>
        </p:txBody>
      </p:sp>
      <p:sp>
        <p:nvSpPr>
          <p:cNvPr id="115" name="Google Shape;115;p5: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15</a:t>
            </a:fld>
            <a:endParaRPr/>
          </a:p>
        </p:txBody>
      </p:sp>
    </p:spTree>
    <p:extLst>
      <p:ext uri="{BB962C8B-B14F-4D97-AF65-F5344CB8AC3E}">
        <p14:creationId xmlns:p14="http://schemas.microsoft.com/office/powerpoint/2010/main" val="338528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r>
              <a:rPr lang="de-DE" sz="1000" dirty="0"/>
              <a:t>*Optional </a:t>
            </a:r>
          </a:p>
          <a:p>
            <a:r>
              <a:rPr lang="de-DE" sz="1000" dirty="0"/>
              <a:t>If you wish to explore further approaches and adaptation models the following 2 slides will support this.</a:t>
            </a:r>
          </a:p>
          <a:p>
            <a:endParaRPr lang="de-DE" sz="1000" dirty="0"/>
          </a:p>
          <a:p>
            <a:endParaRPr lang="de-DE" sz="1000" dirty="0"/>
          </a:p>
          <a:p>
            <a:r>
              <a:rPr lang="de-DE" sz="1000" dirty="0"/>
              <a:t>The Inclusivising PEPAS Model</a:t>
            </a:r>
          </a:p>
          <a:p>
            <a:endParaRPr lang="de-DE" sz="1000" dirty="0"/>
          </a:p>
          <a:p>
            <a:r>
              <a:rPr lang="en-IE" sz="1000" dirty="0"/>
              <a:t>PEPAS is short for physical education, physical activity and sport and </a:t>
            </a:r>
            <a:r>
              <a:rPr lang="en-IE" sz="1000" dirty="0" err="1"/>
              <a:t>inclusivizing</a:t>
            </a:r>
            <a:r>
              <a:rPr lang="en-IE" sz="1000" dirty="0"/>
              <a:t> is a verb that describes action towards inclusive practice. </a:t>
            </a:r>
          </a:p>
          <a:p>
            <a:r>
              <a:rPr lang="en-IE" sz="1000" dirty="0"/>
              <a:t>The clip provides a brief explanation of each component of the </a:t>
            </a:r>
            <a:r>
              <a:rPr lang="de-DE" sz="1000" dirty="0"/>
              <a:t>the Inclusiving PEPAS Model (7min video clip).</a:t>
            </a:r>
          </a:p>
          <a:p>
            <a:endParaRPr lang="de-DE" sz="1000" dirty="0"/>
          </a:p>
          <a:p>
            <a:r>
              <a:rPr lang="de-DE" sz="1000" dirty="0"/>
              <a:t>The PEPAS Model provides a framework of how someones additional need may impact on their participation in PE.  In PE activity can be supported by combining</a:t>
            </a:r>
          </a:p>
          <a:p>
            <a:r>
              <a:rPr lang="de-DE" sz="1000" u="sng" dirty="0"/>
              <a:t>Knowledge  of the students Functioning </a:t>
            </a:r>
            <a:r>
              <a:rPr lang="de-DE" sz="1000" dirty="0"/>
              <a:t>or contextual factors with a </a:t>
            </a:r>
            <a:r>
              <a:rPr lang="de-DE" sz="1000" u="sng" dirty="0"/>
              <a:t>Definition or analyis of the task</a:t>
            </a:r>
            <a:r>
              <a:rPr lang="de-DE" sz="1000" dirty="0"/>
              <a:t> or learning outcomes, with this information you can make an informed decision on </a:t>
            </a:r>
            <a:r>
              <a:rPr lang="de-DE" sz="1000" u="sng" dirty="0"/>
              <a:t>Placement Options </a:t>
            </a:r>
            <a:r>
              <a:rPr lang="de-DE" sz="1000" dirty="0"/>
              <a:t>for the students. From there you can use an </a:t>
            </a:r>
            <a:r>
              <a:rPr lang="de-DE" sz="1000" u="sng" dirty="0"/>
              <a:t>Adaptation Model </a:t>
            </a:r>
            <a:r>
              <a:rPr lang="de-DE" sz="1000" dirty="0"/>
              <a:t>to enable you to consider key variables of the task which can be modified for inclisive participation.</a:t>
            </a:r>
          </a:p>
          <a:p>
            <a:endParaRPr sz="1800" b="1" dirty="0"/>
          </a:p>
        </p:txBody>
      </p:sp>
      <p:sp>
        <p:nvSpPr>
          <p:cNvPr id="115" name="Google Shape;115;p5: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16</a:t>
            </a:fld>
            <a:endParaRPr/>
          </a:p>
        </p:txBody>
      </p:sp>
    </p:spTree>
    <p:extLst>
      <p:ext uri="{BB962C8B-B14F-4D97-AF65-F5344CB8AC3E}">
        <p14:creationId xmlns:p14="http://schemas.microsoft.com/office/powerpoint/2010/main" val="36604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pPr defTabSz="921624">
              <a:defRPr/>
            </a:pPr>
            <a:r>
              <a:rPr lang="en-GB" sz="800" dirty="0">
                <a:ea typeface="Times New Roman" panose="02020603050405020304" pitchFamily="18" charset="0"/>
                <a:cs typeface="Times New Roman" panose="02020603050405020304" pitchFamily="18" charset="0"/>
              </a:rPr>
              <a:t>*Optional</a:t>
            </a:r>
          </a:p>
          <a:p>
            <a:pPr defTabSz="921624">
              <a:defRPr/>
            </a:pPr>
            <a:r>
              <a:rPr lang="en-GB" sz="800" dirty="0">
                <a:ea typeface="Times New Roman" panose="02020603050405020304" pitchFamily="18" charset="0"/>
                <a:cs typeface="Times New Roman" panose="02020603050405020304" pitchFamily="18" charset="0"/>
              </a:rPr>
              <a:t>Three further Adaptation Model used are the TREE, STEP and the Inclusivising TIMES Model.</a:t>
            </a:r>
          </a:p>
          <a:p>
            <a:pPr defTabSz="921624">
              <a:defRPr/>
            </a:pPr>
            <a:r>
              <a:rPr lang="en-IE" sz="800" dirty="0"/>
              <a:t>The</a:t>
            </a:r>
            <a:r>
              <a:rPr lang="en-IE" sz="800" b="1" dirty="0"/>
              <a:t> TREE Framework</a:t>
            </a:r>
            <a:r>
              <a:rPr lang="en-IE" sz="800" dirty="0"/>
              <a:t> is</a:t>
            </a:r>
            <a:r>
              <a:rPr lang="en-IE" sz="800" b="1" dirty="0"/>
              <a:t> a simple yet effective model to help people adapt and modify sport</a:t>
            </a:r>
            <a:r>
              <a:rPr lang="en-IE" sz="800" dirty="0"/>
              <a:t> and</a:t>
            </a:r>
            <a:r>
              <a:rPr lang="en-IE" sz="800" b="1" dirty="0"/>
              <a:t> physical activities to make them more inclusive</a:t>
            </a:r>
            <a:r>
              <a:rPr lang="en-IE" sz="800" dirty="0"/>
              <a:t>. The key elements of the TREE Model are Teaching and coaching style, rules and regulations, environment and equipment. Each of these are key elements of an activity space that can easily be modified/changed/adopted to make the activity more inclusive for all participants.</a:t>
            </a:r>
            <a:endParaRPr lang="en-GB" sz="800" dirty="0">
              <a:ea typeface="Times New Roman" panose="02020603050405020304" pitchFamily="18" charset="0"/>
              <a:cs typeface="Times New Roman" panose="02020603050405020304" pitchFamily="18" charset="0"/>
            </a:endParaRPr>
          </a:p>
          <a:p>
            <a:pPr defTabSz="921624">
              <a:defRPr/>
            </a:pPr>
            <a:endParaRPr lang="en-GB" sz="800" dirty="0">
              <a:ea typeface="Times New Roman" panose="02020603050405020304" pitchFamily="18" charset="0"/>
              <a:cs typeface="Times New Roman" panose="02020603050405020304" pitchFamily="18" charset="0"/>
            </a:endParaRPr>
          </a:p>
          <a:p>
            <a:pPr defTabSz="921624">
              <a:defRPr/>
            </a:pPr>
            <a:r>
              <a:rPr lang="en-GB" sz="800" dirty="0">
                <a:ea typeface="Times New Roman" panose="02020603050405020304" pitchFamily="18" charset="0"/>
                <a:cs typeface="Times New Roman" panose="02020603050405020304" pitchFamily="18" charset="0"/>
              </a:rPr>
              <a:t>TREE</a:t>
            </a:r>
          </a:p>
          <a:p>
            <a:pPr fontAlgn="base"/>
            <a:r>
              <a:rPr lang="en-IE" sz="800" b="1" dirty="0"/>
              <a:t>T</a:t>
            </a:r>
            <a:r>
              <a:rPr lang="en-IE" sz="800" dirty="0"/>
              <a:t> – </a:t>
            </a:r>
            <a:r>
              <a:rPr lang="en-IE" sz="800" b="1" dirty="0"/>
              <a:t>Teaching/coaching style</a:t>
            </a:r>
            <a:r>
              <a:rPr lang="en-IE" sz="800" dirty="0"/>
              <a:t>: how the teacher or coach organises, leads and communicates;</a:t>
            </a:r>
          </a:p>
          <a:p>
            <a:pPr fontAlgn="base"/>
            <a:r>
              <a:rPr lang="en-IE" sz="800" b="1" dirty="0"/>
              <a:t>R</a:t>
            </a:r>
            <a:r>
              <a:rPr lang="en-IE" sz="800" dirty="0"/>
              <a:t> – </a:t>
            </a:r>
            <a:r>
              <a:rPr lang="en-IE" sz="800" b="1" dirty="0"/>
              <a:t>Rules and regulations</a:t>
            </a:r>
            <a:r>
              <a:rPr lang="en-IE" sz="800" dirty="0"/>
              <a:t>: changes to the rules governing games and activities to promote inclusion;</a:t>
            </a:r>
          </a:p>
          <a:p>
            <a:pPr fontAlgn="base"/>
            <a:r>
              <a:rPr lang="en-IE" sz="800" b="1" dirty="0"/>
              <a:t>E</a:t>
            </a:r>
            <a:r>
              <a:rPr lang="en-IE" sz="800" dirty="0"/>
              <a:t> – </a:t>
            </a:r>
            <a:r>
              <a:rPr lang="en-IE" sz="800" b="1" dirty="0"/>
              <a:t>Environment</a:t>
            </a:r>
            <a:r>
              <a:rPr lang="en-IE" sz="800" dirty="0"/>
              <a:t>: changes to the space, for the whole group or individuals within the group;</a:t>
            </a:r>
          </a:p>
          <a:p>
            <a:pPr fontAlgn="base"/>
            <a:r>
              <a:rPr lang="en-IE" sz="800" b="1" dirty="0"/>
              <a:t>E</a:t>
            </a:r>
            <a:r>
              <a:rPr lang="en-IE" sz="800" dirty="0"/>
              <a:t> – </a:t>
            </a:r>
            <a:r>
              <a:rPr lang="en-IE" sz="800" b="1" dirty="0"/>
              <a:t>Equipment</a:t>
            </a:r>
            <a:r>
              <a:rPr lang="en-IE" sz="800" dirty="0"/>
              <a:t>: as in STEP, change the size, weight, colour, etc.</a:t>
            </a:r>
            <a:endParaRPr lang="en-GB" sz="800" dirty="0">
              <a:ea typeface="Times New Roman" panose="02020603050405020304" pitchFamily="18" charset="0"/>
              <a:cs typeface="Times New Roman" panose="02020603050405020304" pitchFamily="18" charset="0"/>
            </a:endParaRPr>
          </a:p>
          <a:p>
            <a:pPr defTabSz="921624">
              <a:defRPr/>
            </a:pPr>
            <a:r>
              <a:rPr lang="en-GB" sz="800" dirty="0">
                <a:ea typeface="Times New Roman" panose="02020603050405020304" pitchFamily="18" charset="0"/>
                <a:cs typeface="Times New Roman" panose="02020603050405020304" pitchFamily="18" charset="0"/>
              </a:rPr>
              <a:t>(see</a:t>
            </a:r>
            <a:r>
              <a:rPr lang="en-IE" sz="800" dirty="0"/>
              <a:t> </a:t>
            </a:r>
            <a:r>
              <a:rPr lang="en-IE" sz="800" dirty="0">
                <a:hlinkClick r:id="rId3"/>
              </a:rPr>
              <a:t>Introduction to the TREE Framework | The Inclusion Club</a:t>
            </a:r>
            <a:r>
              <a:rPr lang="en-IE" sz="800" dirty="0"/>
              <a:t>  (theinclusionclub.com/e12-introduction-to-the-tree-framework) for more information re TREE if required.</a:t>
            </a:r>
          </a:p>
          <a:p>
            <a:pPr defTabSz="921624">
              <a:defRPr/>
            </a:pPr>
            <a:endParaRPr lang="en-GB" sz="800" dirty="0">
              <a:ea typeface="Times New Roman" panose="02020603050405020304" pitchFamily="18" charset="0"/>
              <a:cs typeface="Times New Roman" panose="02020603050405020304" pitchFamily="18" charset="0"/>
            </a:endParaRPr>
          </a:p>
          <a:p>
            <a:pPr defTabSz="921624">
              <a:defRPr/>
            </a:pPr>
            <a:r>
              <a:rPr lang="en-GB" sz="800" dirty="0">
                <a:ea typeface="Times New Roman" panose="02020603050405020304" pitchFamily="18" charset="0"/>
                <a:cs typeface="Times New Roman" panose="02020603050405020304" pitchFamily="18" charset="0"/>
              </a:rPr>
              <a:t>The STEP model is a model used to support inclusion. Changes in the way an activity is delivered can be made in one or more of the Step Areas (Space, Task. Equipment, People)</a:t>
            </a:r>
          </a:p>
          <a:p>
            <a:pPr fontAlgn="base"/>
            <a:r>
              <a:rPr lang="en-GB" sz="800" dirty="0">
                <a:ea typeface="Times New Roman" panose="02020603050405020304" pitchFamily="18" charset="0"/>
                <a:cs typeface="Times New Roman" panose="02020603050405020304" pitchFamily="18" charset="0"/>
              </a:rPr>
              <a:t>STEP </a:t>
            </a:r>
          </a:p>
          <a:p>
            <a:pPr fontAlgn="base"/>
            <a:r>
              <a:rPr lang="en-IE" sz="800" b="1" dirty="0"/>
              <a:t>S</a:t>
            </a:r>
            <a:r>
              <a:rPr lang="en-IE" sz="800" dirty="0"/>
              <a:t> – </a:t>
            </a:r>
            <a:r>
              <a:rPr lang="en-IE" sz="800" b="1" dirty="0"/>
              <a:t>Space</a:t>
            </a:r>
            <a:r>
              <a:rPr lang="en-IE" sz="800" dirty="0"/>
              <a:t>: change the space in which the activity is taking place; </a:t>
            </a:r>
          </a:p>
          <a:p>
            <a:pPr fontAlgn="base"/>
            <a:r>
              <a:rPr lang="en-IE" sz="800" b="1" dirty="0"/>
              <a:t>T</a:t>
            </a:r>
            <a:r>
              <a:rPr lang="en-IE" sz="800" dirty="0"/>
              <a:t> – </a:t>
            </a:r>
            <a:r>
              <a:rPr lang="en-IE" sz="800" b="1" dirty="0"/>
              <a:t>Task</a:t>
            </a:r>
            <a:r>
              <a:rPr lang="en-IE" sz="800" dirty="0"/>
              <a:t>: change the nature of the activity;</a:t>
            </a:r>
          </a:p>
          <a:p>
            <a:pPr fontAlgn="base"/>
            <a:r>
              <a:rPr lang="en-IE" sz="800" b="1" dirty="0"/>
              <a:t>E</a:t>
            </a:r>
            <a:r>
              <a:rPr lang="en-IE" sz="800" dirty="0"/>
              <a:t> – </a:t>
            </a:r>
            <a:r>
              <a:rPr lang="en-IE" sz="800" b="1" dirty="0"/>
              <a:t>Equipment</a:t>
            </a:r>
            <a:r>
              <a:rPr lang="en-IE" sz="800" dirty="0"/>
              <a:t>: change the type, size or colour;</a:t>
            </a:r>
          </a:p>
          <a:p>
            <a:pPr fontAlgn="base"/>
            <a:r>
              <a:rPr lang="en-IE" sz="800" b="1" dirty="0"/>
              <a:t>P</a:t>
            </a:r>
            <a:r>
              <a:rPr lang="en-IE" sz="800" dirty="0"/>
              <a:t> – </a:t>
            </a:r>
            <a:r>
              <a:rPr lang="en-IE" sz="800" b="1" dirty="0"/>
              <a:t>People</a:t>
            </a:r>
            <a:r>
              <a:rPr lang="en-IE" sz="800" dirty="0"/>
              <a:t>: change the people—the numbers and/or ways in which they are involved, and how they interact with each other</a:t>
            </a:r>
            <a:endParaRPr lang="en-IE" sz="800" b="1" dirty="0"/>
          </a:p>
          <a:p>
            <a:r>
              <a:rPr lang="en-IE" sz="800" b="1" dirty="0"/>
              <a:t>(see </a:t>
            </a:r>
            <a:r>
              <a:rPr lang="en-IE" sz="800" dirty="0">
                <a:hlinkClick r:id="rId4"/>
              </a:rPr>
              <a:t>STEP-and-AIM.pdf (scottishdisabilitysport.com)</a:t>
            </a:r>
            <a:r>
              <a:rPr lang="en-IE" sz="800" dirty="0"/>
              <a:t> for more information re STEP) if required</a:t>
            </a:r>
          </a:p>
          <a:p>
            <a:endParaRPr lang="en-IE" sz="800" b="1" dirty="0"/>
          </a:p>
          <a:p>
            <a:r>
              <a:rPr lang="en-IE" sz="800" dirty="0"/>
              <a:t>TIMES</a:t>
            </a:r>
          </a:p>
          <a:p>
            <a:r>
              <a:rPr lang="en-IE" sz="800" b="1" dirty="0"/>
              <a:t>T- </a:t>
            </a:r>
            <a:r>
              <a:rPr lang="en-IE" sz="800" dirty="0"/>
              <a:t>Time</a:t>
            </a:r>
          </a:p>
          <a:p>
            <a:r>
              <a:rPr lang="en-IE" sz="800" b="1" dirty="0"/>
              <a:t>I- </a:t>
            </a:r>
            <a:r>
              <a:rPr lang="en-IE" sz="800" dirty="0"/>
              <a:t>Instruction</a:t>
            </a:r>
          </a:p>
          <a:p>
            <a:r>
              <a:rPr lang="en-IE" sz="800" b="1" dirty="0"/>
              <a:t>M – </a:t>
            </a:r>
            <a:r>
              <a:rPr lang="en-IE" sz="800" dirty="0"/>
              <a:t>Movement</a:t>
            </a:r>
          </a:p>
          <a:p>
            <a:r>
              <a:rPr lang="en-IE" sz="800" b="1" dirty="0"/>
              <a:t>E –</a:t>
            </a:r>
            <a:r>
              <a:rPr lang="en-IE" sz="800" dirty="0"/>
              <a:t>Environment</a:t>
            </a:r>
          </a:p>
          <a:p>
            <a:r>
              <a:rPr lang="en-IE" sz="800" b="1" dirty="0"/>
              <a:t>S-</a:t>
            </a:r>
            <a:r>
              <a:rPr lang="en-IE" sz="800" dirty="0"/>
              <a:t>Support</a:t>
            </a:r>
            <a:endParaRPr lang="en-IE" sz="800" b="1" dirty="0"/>
          </a:p>
          <a:p>
            <a:r>
              <a:rPr lang="en-IE" sz="800" dirty="0"/>
              <a:t>This model is currently used in the fitness context. The model was developed for the UFIT (Universal, Fitness, Innovation and Transformation) project which was a Erasmus+ project  - Reference for additional information is as follows; UNESCO Chair, (2015), 'Inclusive TIMES Model', Universal Fitness Innovation &amp; Transformation (UFIT) Training Manual, Institute of Technology, Tralee, unpublished.</a:t>
            </a:r>
            <a:endParaRPr sz="800" b="1" dirty="0"/>
          </a:p>
        </p:txBody>
      </p:sp>
      <p:sp>
        <p:nvSpPr>
          <p:cNvPr id="115" name="Google Shape;115;p5: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17</a:t>
            </a:fld>
            <a:endParaRPr/>
          </a:p>
        </p:txBody>
      </p:sp>
    </p:spTree>
    <p:extLst>
      <p:ext uri="{BB962C8B-B14F-4D97-AF65-F5344CB8AC3E}">
        <p14:creationId xmlns:p14="http://schemas.microsoft.com/office/powerpoint/2010/main" val="346323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pPr defTabSz="921624">
              <a:defRPr/>
            </a:pPr>
            <a:r>
              <a:rPr lang="en-GB" sz="1000" dirty="0">
                <a:ea typeface="Times New Roman" panose="02020603050405020304" pitchFamily="18" charset="0"/>
                <a:cs typeface="Times New Roman" panose="02020603050405020304" pitchFamily="18" charset="0"/>
              </a:rPr>
              <a:t> </a:t>
            </a:r>
          </a:p>
          <a:p>
            <a:pPr defTabSz="921624">
              <a:defRPr/>
            </a:pPr>
            <a:r>
              <a:rPr lang="en-GB" sz="1000" dirty="0">
                <a:ea typeface="Times New Roman" panose="02020603050405020304" pitchFamily="18" charset="0"/>
                <a:cs typeface="Times New Roman" panose="02020603050405020304" pitchFamily="18" charset="0"/>
              </a:rPr>
              <a:t>Opportunity to ask questions about planning for inclusion.</a:t>
            </a:r>
          </a:p>
        </p:txBody>
      </p:sp>
      <p:sp>
        <p:nvSpPr>
          <p:cNvPr id="115" name="Google Shape;115;p5: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18</a:t>
            </a:fld>
            <a:endParaRPr/>
          </a:p>
        </p:txBody>
      </p:sp>
    </p:spTree>
    <p:extLst>
      <p:ext uri="{BB962C8B-B14F-4D97-AF65-F5344CB8AC3E}">
        <p14:creationId xmlns:p14="http://schemas.microsoft.com/office/powerpoint/2010/main" val="2765782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sz="1800" b="1" dirty="0"/>
          </a:p>
        </p:txBody>
      </p:sp>
      <p:sp>
        <p:nvSpPr>
          <p:cNvPr id="115" name="Google Shape;115;p5: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19</a:t>
            </a:fld>
            <a:endParaRPr/>
          </a:p>
        </p:txBody>
      </p:sp>
    </p:spTree>
    <p:extLst>
      <p:ext uri="{BB962C8B-B14F-4D97-AF65-F5344CB8AC3E}">
        <p14:creationId xmlns:p14="http://schemas.microsoft.com/office/powerpoint/2010/main" val="104278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pPr defTabSz="921624">
              <a:defRPr/>
            </a:pPr>
            <a:endParaRPr lang="en-GB" sz="1000" b="1" dirty="0"/>
          </a:p>
          <a:p>
            <a:endParaRPr lang="en-IE" sz="1800" b="1"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2</a:t>
            </a:fld>
            <a:endParaRPr dirty="0"/>
          </a:p>
        </p:txBody>
      </p:sp>
    </p:spTree>
    <p:extLst>
      <p:ext uri="{BB962C8B-B14F-4D97-AF65-F5344CB8AC3E}">
        <p14:creationId xmlns:p14="http://schemas.microsoft.com/office/powerpoint/2010/main" val="423557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33425" y="744538"/>
            <a:ext cx="5391150" cy="3732212"/>
          </a:xfrm>
        </p:spPr>
      </p:sp>
      <p:sp>
        <p:nvSpPr>
          <p:cNvPr id="3" name="Notizenplatzhalter 2"/>
          <p:cNvSpPr>
            <a:spLocks noGrp="1"/>
          </p:cNvSpPr>
          <p:nvPr>
            <p:ph type="body" idx="1"/>
          </p:nvPr>
        </p:nvSpPr>
        <p:spPr/>
        <p:txBody>
          <a:bodyPr>
            <a:normAutofit/>
          </a:bodyPr>
          <a:lstStyle/>
          <a:p>
            <a:endParaRPr lang="en-GB" sz="1000" b="1" dirty="0"/>
          </a:p>
          <a:p>
            <a:r>
              <a:rPr lang="en-GB" sz="1000" b="1" dirty="0"/>
              <a:t>Just play until 2:39 </a:t>
            </a:r>
          </a:p>
          <a:p>
            <a:endParaRPr lang="en-GB" sz="1000" b="1" dirty="0"/>
          </a:p>
          <a:p>
            <a:pPr defTabSz="921624">
              <a:defRPr/>
            </a:pPr>
            <a:r>
              <a:rPr lang="en-GB" sz="1000" b="0" dirty="0"/>
              <a:t>This</a:t>
            </a:r>
            <a:r>
              <a:rPr lang="en-GB" sz="1000" b="0" baseline="0" dirty="0"/>
              <a:t> film was developed in Scotland by the Young Inclusion Ambassadors. </a:t>
            </a:r>
            <a:r>
              <a:rPr lang="en-GB" sz="1000" dirty="0"/>
              <a:t>Keen to share their views on what works in inclusion, the Young Ambassadors decided to create a film which could allow their views, and their voices to be heard and could help staff know how to support young people with additional support needs. </a:t>
            </a:r>
            <a:r>
              <a:rPr lang="en-GB" sz="1000" b="0" dirty="0"/>
              <a:t>While those that have contributed to the production of the media clip are adolescents the key issues raised are applicable regardless of age, ability or disability.</a:t>
            </a:r>
          </a:p>
          <a:p>
            <a:r>
              <a:rPr lang="en-GB" sz="1000" b="0" baseline="0" dirty="0"/>
              <a:t>Watch the beginning of the film and then engage in discussion using the next slide.</a:t>
            </a:r>
            <a:endParaRPr lang="en-GB" sz="1000" dirty="0"/>
          </a:p>
          <a:p>
            <a:endParaRPr lang="en-GB" dirty="0"/>
          </a:p>
        </p:txBody>
      </p:sp>
      <p:sp>
        <p:nvSpPr>
          <p:cNvPr id="4" name="Foliennummernplatzhalter 3"/>
          <p:cNvSpPr>
            <a:spLocks noGrp="1"/>
          </p:cNvSpPr>
          <p:nvPr>
            <p:ph type="sldNum" sz="quarter" idx="10"/>
          </p:nvPr>
        </p:nvSpPr>
        <p:spPr/>
        <p:txBody>
          <a:bodyPr/>
          <a:lstStyle/>
          <a:p>
            <a:fld id="{BEEE3B52-C154-405E-8588-AEB6B4F7119A}" type="slidenum">
              <a:rPr lang="de-DE" smtClean="0"/>
              <a:pPr/>
              <a:t>3</a:t>
            </a:fld>
            <a:endParaRPr lang="de-DE"/>
          </a:p>
        </p:txBody>
      </p:sp>
    </p:spTree>
    <p:extLst>
      <p:ext uri="{BB962C8B-B14F-4D97-AF65-F5344CB8AC3E}">
        <p14:creationId xmlns:p14="http://schemas.microsoft.com/office/powerpoint/2010/main" val="161509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pPr defTabSz="921624">
              <a:defRPr/>
            </a:pPr>
            <a:endParaRPr lang="de-DE" sz="1000" dirty="0"/>
          </a:p>
          <a:p>
            <a:pPr defTabSz="921624">
              <a:defRPr/>
            </a:pPr>
            <a:r>
              <a:rPr lang="de-DE" sz="1000" dirty="0"/>
              <a:t>Use the following points to engage in discussion about the video: Ask us, hear us, include us!</a:t>
            </a:r>
          </a:p>
          <a:p>
            <a:endParaRPr sz="1800" b="1"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4</a:t>
            </a:fld>
            <a:endParaRPr dirty="0"/>
          </a:p>
        </p:txBody>
      </p:sp>
    </p:spTree>
    <p:extLst>
      <p:ext uri="{BB962C8B-B14F-4D97-AF65-F5344CB8AC3E}">
        <p14:creationId xmlns:p14="http://schemas.microsoft.com/office/powerpoint/2010/main" val="258368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lang="en-GB" sz="1000" dirty="0"/>
          </a:p>
          <a:p>
            <a:r>
              <a:rPr lang="en-US" sz="1000" dirty="0"/>
              <a:t>Important to emphasise that the term lacks a clear definition.</a:t>
            </a:r>
          </a:p>
          <a:p>
            <a:endParaRPr lang="en-US" sz="1000" dirty="0"/>
          </a:p>
          <a:p>
            <a:r>
              <a:rPr lang="en-US" sz="1000" dirty="0"/>
              <a:t>Need to develop a critical understanding of inclusion – not just </a:t>
            </a:r>
            <a:r>
              <a:rPr lang="en-US" sz="1000" dirty="0" err="1"/>
              <a:t>recognising</a:t>
            </a:r>
            <a:r>
              <a:rPr lang="en-US" sz="1000" dirty="0"/>
              <a:t> difference but providing for differences through adaptations and modifications to curriculum and pedagogy.</a:t>
            </a:r>
          </a:p>
          <a:p>
            <a:endParaRPr lang="en-US" sz="1000" dirty="0"/>
          </a:p>
          <a:p>
            <a:r>
              <a:rPr lang="en-US" sz="1000" dirty="0"/>
              <a:t>Inclusion is not just about additional support needs but links to other sociocultural aspects like gender, race, social class.</a:t>
            </a:r>
            <a:endParaRPr lang="en-GB" sz="1000" dirty="0"/>
          </a:p>
          <a:p>
            <a:endParaRPr sz="1800" b="1"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5</a:t>
            </a:fld>
            <a:endParaRPr/>
          </a:p>
        </p:txBody>
      </p:sp>
    </p:spTree>
    <p:extLst>
      <p:ext uri="{BB962C8B-B14F-4D97-AF65-F5344CB8AC3E}">
        <p14:creationId xmlns:p14="http://schemas.microsoft.com/office/powerpoint/2010/main" val="54579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lang="en-GB" sz="1000" dirty="0"/>
          </a:p>
          <a:p>
            <a:r>
              <a:rPr lang="en-IE" sz="1000" kern="1200" dirty="0">
                <a:solidFill>
                  <a:schemeClr val="tx1"/>
                </a:solidFill>
                <a:effectLst/>
                <a:latin typeface="+mn-lt"/>
                <a:ea typeface="+mn-ea"/>
                <a:cs typeface="+mn-cs"/>
              </a:rPr>
              <a:t>Education was first established as a human right under the Universal Declaration of Human Rights (1948). This was reiterated in 1966 by the International Covenant on Economic, Social and Cultural Rights (ICESCR) and again in </a:t>
            </a:r>
            <a:r>
              <a:rPr lang="en-IE" sz="1000" i="1" kern="1200" dirty="0">
                <a:solidFill>
                  <a:schemeClr val="tx1"/>
                </a:solidFill>
                <a:effectLst/>
                <a:latin typeface="+mn-lt"/>
                <a:ea typeface="+mn-ea"/>
                <a:cs typeface="+mn-cs"/>
              </a:rPr>
              <a:t>1989 by the United Nations Convention on the Rights of the Child (CRC).</a:t>
            </a:r>
          </a:p>
          <a:p>
            <a:endParaRPr lang="en-IE" sz="1000" i="1" kern="1200" dirty="0">
              <a:solidFill>
                <a:schemeClr val="tx1"/>
              </a:solidFill>
              <a:effectLst/>
              <a:latin typeface="+mn-lt"/>
              <a:ea typeface="+mn-ea"/>
              <a:cs typeface="+mn-cs"/>
            </a:endParaRPr>
          </a:p>
          <a:p>
            <a:r>
              <a:rPr lang="en-IE" sz="1000" kern="1200" dirty="0">
                <a:solidFill>
                  <a:schemeClr val="tx1"/>
                </a:solidFill>
                <a:effectLst/>
                <a:latin typeface="+mn-lt"/>
                <a:ea typeface="+mn-ea"/>
                <a:cs typeface="+mn-cs"/>
              </a:rPr>
              <a:t>The first rights-based document to specifically declare physical education as a fundamental right for all was the International Charter for Physical Education, Physical Activity and Sport (Sport Charter, UNESCO) in 1978 and revised in 2015. In 2015 UNESCO also published quality physical education (QPE) guidelines with a core focus on inclusion and a call for a flexible, adaptive person-centred approach that creates life-long participation in, physical education, physical activity and sport.</a:t>
            </a:r>
          </a:p>
          <a:p>
            <a:endParaRPr lang="en-IE" sz="1000" kern="1200" dirty="0">
              <a:solidFill>
                <a:schemeClr val="tx1"/>
              </a:solidFill>
              <a:effectLst/>
              <a:latin typeface="+mn-lt"/>
              <a:ea typeface="+mn-ea"/>
              <a:cs typeface="+mn-cs"/>
            </a:endParaRPr>
          </a:p>
          <a:p>
            <a:r>
              <a:rPr lang="en-IE" sz="1000" kern="1200" dirty="0">
                <a:solidFill>
                  <a:schemeClr val="tx1"/>
                </a:solidFill>
                <a:effectLst/>
                <a:latin typeface="+mn-lt"/>
                <a:ea typeface="+mn-ea"/>
                <a:cs typeface="+mn-cs"/>
              </a:rPr>
              <a:t>The shift from segregation to mainstream education followed the United Nations Convention on the Rights of Persons with Disabilities (CRPD, 2006). The CRPD established inclusive education as a human right for children with additional needs. It also addresses equal access to participation in play, recreation, and sport.</a:t>
            </a:r>
          </a:p>
          <a:p>
            <a:endParaRPr sz="1000"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6</a:t>
            </a:fld>
            <a:endParaRPr/>
          </a:p>
        </p:txBody>
      </p:sp>
    </p:spTree>
    <p:extLst>
      <p:ext uri="{BB962C8B-B14F-4D97-AF65-F5344CB8AC3E}">
        <p14:creationId xmlns:p14="http://schemas.microsoft.com/office/powerpoint/2010/main" val="43867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r>
              <a:rPr lang="en-GB" sz="1000" kern="1200" dirty="0">
                <a:solidFill>
                  <a:schemeClr val="tx1"/>
                </a:solidFill>
                <a:effectLst/>
                <a:latin typeface="+mn-lt"/>
                <a:ea typeface="+mn-ea"/>
                <a:cs typeface="+mn-cs"/>
              </a:rPr>
              <a:t>With increasing diversity in classrooms, it is vital that individual differences are expected, valued and understood by teachers. </a:t>
            </a:r>
            <a:r>
              <a:rPr lang="en-GB" sz="1200" kern="1200" dirty="0">
                <a:solidFill>
                  <a:schemeClr val="tx1"/>
                </a:solidFill>
                <a:effectLst/>
                <a:latin typeface="+mn-lt"/>
                <a:ea typeface="+mn-ea"/>
                <a:cs typeface="+mn-cs"/>
              </a:rPr>
              <a:t>In valuing diversity, it is important for teachers to engage children in dialogue about difference, diversity, tolerance, trust, respect and inclusion. </a:t>
            </a:r>
            <a:endParaRPr lang="en-GB" sz="1000" dirty="0"/>
          </a:p>
          <a:p>
            <a:endParaRPr lang="en-GB" sz="1000" dirty="0"/>
          </a:p>
          <a:p>
            <a:r>
              <a:rPr lang="en-GB" sz="1000" dirty="0"/>
              <a:t>The Pathway to Diversity </a:t>
            </a:r>
            <a:r>
              <a:rPr lang="en-GB" sz="1000" kern="1200" dirty="0">
                <a:solidFill>
                  <a:schemeClr val="tx1"/>
                </a:solidFill>
                <a:effectLst/>
                <a:latin typeface="+mn-lt"/>
                <a:ea typeface="+mn-ea"/>
                <a:cs typeface="+mn-cs"/>
              </a:rPr>
              <a:t>(UNESCO Chair ITT, 2015), tracks the journey to mainstreaming inclusion,</a:t>
            </a:r>
          </a:p>
          <a:p>
            <a:endParaRPr lang="en-GB" sz="1000" dirty="0"/>
          </a:p>
          <a:p>
            <a:pPr marL="230406" indent="-230406">
              <a:buAutoNum type="arabicParenBoth"/>
            </a:pPr>
            <a:r>
              <a:rPr lang="en-IE" sz="1000" dirty="0"/>
              <a:t>Firstly, the rights of ALL must be recognised. Various cultures are at different stages of this recognition. Often a lack of awareness and/or social stigma need to be addressed and transcended. </a:t>
            </a:r>
          </a:p>
          <a:p>
            <a:pPr marL="230406" indent="-230406">
              <a:buAutoNum type="arabicParenBoth"/>
            </a:pPr>
            <a:r>
              <a:rPr lang="en-IE" sz="1000" dirty="0"/>
              <a:t>The second step in </a:t>
            </a:r>
            <a:r>
              <a:rPr lang="en-IE" sz="1000" dirty="0" err="1"/>
              <a:t>inclusivizing</a:t>
            </a:r>
            <a:r>
              <a:rPr lang="en-IE" sz="1000" dirty="0"/>
              <a:t> practice. </a:t>
            </a:r>
            <a:r>
              <a:rPr lang="en-IE" sz="1000" dirty="0" err="1"/>
              <a:t>Inclusivizing</a:t>
            </a:r>
            <a:r>
              <a:rPr lang="en-IE" sz="1000" dirty="0"/>
              <a:t> underpins all the willingness, intent, actions, and resources needed to increase accessibility for people with AN and other marginalised groups. </a:t>
            </a:r>
            <a:r>
              <a:rPr lang="en-IE" sz="1000" dirty="0" err="1"/>
              <a:t>Inclusivizing</a:t>
            </a:r>
            <a:r>
              <a:rPr lang="en-IE" sz="1000" dirty="0"/>
              <a:t> practice is a continuous process that always strives towards mainstreaming diversity. It is not about simply completing a course and ‘ticking a box’. It is about shifting the ethos of the organisation or school to engage with their students and to strive towards meeting the needs of all students where practically possible. Numerous inclusion models and approaches, including the UDL framework (Universal Design for Learning framework), has been developed with the purpose of supporting teachers in </a:t>
            </a:r>
            <a:r>
              <a:rPr lang="en-IE" sz="1000" dirty="0" err="1"/>
              <a:t>inclusivizing</a:t>
            </a:r>
            <a:r>
              <a:rPr lang="en-IE" sz="1000" dirty="0"/>
              <a:t> their practices.</a:t>
            </a:r>
          </a:p>
          <a:p>
            <a:pPr marL="230406" indent="-230406" defTabSz="921624">
              <a:buFontTx/>
              <a:buAutoNum type="arabicParenBoth"/>
              <a:defRPr/>
            </a:pPr>
            <a:r>
              <a:rPr lang="en-IE" sz="1000" dirty="0"/>
              <a:t>Mainstream Diversity - This first two steps enable and facilitate a society in which diversity is mainstream. A society that is ready and willing to include ALL regardless of their ability, gender, culture etc.</a:t>
            </a:r>
          </a:p>
          <a:p>
            <a:pPr marL="230406" indent="-230406">
              <a:buAutoNum type="arabicParenBoth"/>
            </a:pPr>
            <a:endParaRPr lang="en-GB" sz="1800" dirty="0"/>
          </a:p>
          <a:p>
            <a:endParaRPr sz="1800" b="1"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7</a:t>
            </a:fld>
            <a:endParaRPr/>
          </a:p>
        </p:txBody>
      </p:sp>
    </p:spTree>
    <p:extLst>
      <p:ext uri="{BB962C8B-B14F-4D97-AF65-F5344CB8AC3E}">
        <p14:creationId xmlns:p14="http://schemas.microsoft.com/office/powerpoint/2010/main" val="406921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r>
              <a:rPr lang="en-GB" sz="1000" dirty="0"/>
              <a:t>*Optional </a:t>
            </a:r>
          </a:p>
          <a:p>
            <a:endParaRPr lang="en-GB" sz="1000" dirty="0"/>
          </a:p>
          <a:p>
            <a:r>
              <a:rPr lang="en-GB" sz="1000" dirty="0"/>
              <a:t>Opportunity for individual reflection and paired discussion.</a:t>
            </a:r>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8</a:t>
            </a:fld>
            <a:endParaRPr/>
          </a:p>
        </p:txBody>
      </p:sp>
    </p:spTree>
    <p:extLst>
      <p:ext uri="{BB962C8B-B14F-4D97-AF65-F5344CB8AC3E}">
        <p14:creationId xmlns:p14="http://schemas.microsoft.com/office/powerpoint/2010/main" val="86013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214438" y="1150938"/>
            <a:ext cx="4491037"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91886" y="4433100"/>
            <a:ext cx="5535088" cy="3627081"/>
          </a:xfrm>
          <a:prstGeom prst="rect">
            <a:avLst/>
          </a:prstGeom>
          <a:noFill/>
          <a:ln>
            <a:noFill/>
          </a:ln>
        </p:spPr>
        <p:txBody>
          <a:bodyPr spcFirstLastPara="1" wrap="square" lIns="92147" tIns="46061" rIns="92147" bIns="46061" anchor="t" anchorCtr="0">
            <a:noAutofit/>
          </a:bodyPr>
          <a:lstStyle/>
          <a:p>
            <a:endParaRPr lang="en-GB" sz="1000" dirty="0"/>
          </a:p>
          <a:p>
            <a:r>
              <a:rPr lang="en-GB" sz="1000" dirty="0"/>
              <a:t>We need to apply the ideas from the slides in our pedagogy. Yes we can put supports in place but also consider how can we challenge systemic barriers. </a:t>
            </a:r>
          </a:p>
          <a:p>
            <a:pPr marL="172804" indent="-172804">
              <a:buFont typeface="Arial" panose="020B0604020202020204" pitchFamily="34" charset="0"/>
              <a:buChar char="•"/>
            </a:pPr>
            <a:r>
              <a:rPr lang="en-GB" sz="1000" dirty="0"/>
              <a:t>Attitude is key and does not cost anything, inclusion is not just about physical and financial resources. Talk to the learners ask them what they need – hear them. Teacher central role to play in promoting inclusion sets the ethos and environment of inclusion.</a:t>
            </a:r>
          </a:p>
          <a:p>
            <a:pPr marL="172804" indent="-172804">
              <a:buFont typeface="Arial" panose="020B0604020202020204" pitchFamily="34" charset="0"/>
              <a:buChar char="•"/>
            </a:pPr>
            <a:r>
              <a:rPr lang="en-GB" sz="1000" dirty="0"/>
              <a:t>Teach in an inclusive way for all children, recognise that adjustments we make for some are actually beneficial to all, small things matter e.g. slides I am using here. </a:t>
            </a:r>
          </a:p>
          <a:p>
            <a:pPr marL="172804" indent="-172804" defTabSz="921624">
              <a:buFont typeface="Arial" panose="020B0604020202020204" pitchFamily="34" charset="0"/>
              <a:buChar char="•"/>
              <a:defRPr/>
            </a:pPr>
            <a:r>
              <a:rPr lang="en-GB" sz="1000" dirty="0"/>
              <a:t>Recognise that in attempting to include all by differentiating for some can actually reproduce exclusion. Consider carefully how to support individual learners whilst not negatively marking out difference between learners.</a:t>
            </a:r>
          </a:p>
          <a:p>
            <a:pPr marL="172804" indent="-172804" defTabSz="921624">
              <a:buFont typeface="Arial" panose="020B0604020202020204" pitchFamily="34" charset="0"/>
              <a:buChar char="•"/>
              <a:defRPr/>
            </a:pPr>
            <a:r>
              <a:rPr lang="en-GB" sz="1000" dirty="0"/>
              <a:t>Presence and participation of all learners.,</a:t>
            </a:r>
          </a:p>
          <a:p>
            <a:endParaRPr sz="1800" b="1" dirty="0"/>
          </a:p>
        </p:txBody>
      </p:sp>
      <p:sp>
        <p:nvSpPr>
          <p:cNvPr id="106" name="Google Shape;106;p4:notes"/>
          <p:cNvSpPr txBox="1">
            <a:spLocks noGrp="1"/>
          </p:cNvSpPr>
          <p:nvPr>
            <p:ph type="sldNum" idx="12"/>
          </p:nvPr>
        </p:nvSpPr>
        <p:spPr>
          <a:xfrm>
            <a:off x="3919086" y="8749455"/>
            <a:ext cx="2998173" cy="462181"/>
          </a:xfrm>
          <a:prstGeom prst="rect">
            <a:avLst/>
          </a:prstGeom>
          <a:noFill/>
          <a:ln>
            <a:noFill/>
          </a:ln>
        </p:spPr>
        <p:txBody>
          <a:bodyPr spcFirstLastPara="1" wrap="square" lIns="92147" tIns="46061" rIns="92147" bIns="46061" anchor="b" anchorCtr="0">
            <a:noAutofit/>
          </a:bodyPr>
          <a:lstStyle/>
          <a:p>
            <a:fld id="{00000000-1234-1234-1234-123412341234}" type="slidenum">
              <a:rPr lang="en-IE"/>
              <a:pPr/>
              <a:t>9</a:t>
            </a:fld>
            <a:endParaRPr/>
          </a:p>
        </p:txBody>
      </p:sp>
    </p:spTree>
    <p:extLst>
      <p:ext uri="{BB962C8B-B14F-4D97-AF65-F5344CB8AC3E}">
        <p14:creationId xmlns:p14="http://schemas.microsoft.com/office/powerpoint/2010/main" val="111203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393149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129539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174049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120235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333228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335715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102866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424321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286443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284704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FF0170-6738-4875-B708-857C190C9C37}" type="datetimeFigureOut">
              <a:rPr lang="en-US" smtClean="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127286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F0170-6738-4875-B708-857C190C9C37}" type="datetimeFigureOut">
              <a:rPr lang="en-US" smtClean="0"/>
              <a:pPr/>
              <a:t>4/30/2021</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3B73A-D0DB-4FAE-8BF9-7447382FFA1D}" type="slidenum">
              <a:rPr lang="en-US" smtClean="0"/>
              <a:pPr/>
              <a:t>‹#›</a:t>
            </a:fld>
            <a:endParaRPr lang="en-US" dirty="0"/>
          </a:p>
        </p:txBody>
      </p:sp>
    </p:spTree>
    <p:extLst>
      <p:ext uri="{BB962C8B-B14F-4D97-AF65-F5344CB8AC3E}">
        <p14:creationId xmlns:p14="http://schemas.microsoft.com/office/powerpoint/2010/main" val="15736941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youtu.be/mVGSZP4TjVY" TargetMode="External"/><Relationship Id="rId5" Type="http://schemas.openxmlformats.org/officeDocument/2006/relationships/image" Target="../media/image11.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uf5UaXfPuQw" TargetMode="External"/><Relationship Id="rId6" Type="http://schemas.openxmlformats.org/officeDocument/2006/relationships/image" Target="../media/image13.png"/><Relationship Id="rId5" Type="http://schemas.openxmlformats.org/officeDocument/2006/relationships/image" Target="../media/image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8" Type="http://schemas.openxmlformats.org/officeDocument/2006/relationships/hyperlink" Target="http://unescoittralee.com/about-us/pathway-to-diversity/" TargetMode="External"/><Relationship Id="rId3" Type="http://schemas.openxmlformats.org/officeDocument/2006/relationships/image" Target="../media/image4.png"/><Relationship Id="rId7" Type="http://schemas.openxmlformats.org/officeDocument/2006/relationships/hyperlink" Target="https://unesdoc.unesco.org/ark:/48223/pf000023110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unesdoc.unesco.org/ark:/48223/pf0000140224" TargetMode="External"/><Relationship Id="rId5" Type="http://schemas.openxmlformats.org/officeDocument/2006/relationships/hyperlink" Target="https://www.tandfonline.com/doi/full/10.1080/07303084.2019.1615790"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youtu.be/dkGecrJC2M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69219" y="897485"/>
            <a:ext cx="9555205" cy="3958230"/>
          </a:xfrm>
          <a:prstGeom prst="rect">
            <a:avLst/>
          </a:prstGeom>
          <a:noFill/>
          <a:ln>
            <a:noFill/>
          </a:ln>
        </p:spPr>
      </p:pic>
      <p:sp>
        <p:nvSpPr>
          <p:cNvPr id="90" name="Google Shape;90;p1"/>
          <p:cNvSpPr txBox="1">
            <a:spLocks noGrp="1"/>
          </p:cNvSpPr>
          <p:nvPr>
            <p:ph type="ctrTitle"/>
          </p:nvPr>
        </p:nvSpPr>
        <p:spPr>
          <a:xfrm>
            <a:off x="1124851" y="1443931"/>
            <a:ext cx="7429500" cy="564483"/>
          </a:xfrm>
          <a:prstGeom prst="rect">
            <a:avLst/>
          </a:prstGeom>
          <a:noFill/>
          <a:ln>
            <a:noFill/>
          </a:ln>
        </p:spPr>
        <p:txBody>
          <a:bodyPr spcFirstLastPara="1" vert="horz" wrap="square" lIns="74283" tIns="37131" rIns="74283" bIns="37131" rtlCol="0" anchor="b" anchorCtr="0">
            <a:normAutofit fontScale="90000"/>
          </a:bodyPr>
          <a:lstStyle/>
          <a:p>
            <a:pPr>
              <a:spcBef>
                <a:spcPts val="0"/>
              </a:spcBef>
              <a:buClr>
                <a:schemeClr val="dk1"/>
              </a:buClr>
              <a:buSzPts val="5400"/>
            </a:pPr>
            <a:r>
              <a:rPr lang="en-IE" sz="4388" b="1" dirty="0">
                <a:latin typeface="+mn-lt"/>
              </a:rPr>
              <a:t>Professional Learning Workshop</a:t>
            </a:r>
            <a:br>
              <a:rPr lang="en-IE" sz="4388" dirty="0"/>
            </a:br>
            <a:br>
              <a:rPr lang="en-IE" sz="4388" dirty="0"/>
            </a:br>
            <a:endParaRPr sz="4388" dirty="0"/>
          </a:p>
        </p:txBody>
      </p:sp>
      <p:pic>
        <p:nvPicPr>
          <p:cNvPr id="91" name="Google Shape;91;p1"/>
          <p:cNvPicPr preferRelativeResize="0"/>
          <p:nvPr/>
        </p:nvPicPr>
        <p:blipFill rotWithShape="1">
          <a:blip r:embed="rId4">
            <a:alphaModFix/>
          </a:blip>
          <a:srcRect/>
          <a:stretch/>
        </p:blipFill>
        <p:spPr>
          <a:xfrm>
            <a:off x="131884" y="5787310"/>
            <a:ext cx="1504826" cy="926980"/>
          </a:xfrm>
          <a:prstGeom prst="rect">
            <a:avLst/>
          </a:prstGeom>
          <a:noFill/>
          <a:ln>
            <a:noFill/>
          </a:ln>
        </p:spPr>
      </p:pic>
      <p:pic>
        <p:nvPicPr>
          <p:cNvPr id="92" name="Google Shape;92;p1"/>
          <p:cNvPicPr preferRelativeResize="0"/>
          <p:nvPr/>
        </p:nvPicPr>
        <p:blipFill rotWithShape="1">
          <a:blip r:embed="rId5">
            <a:alphaModFix/>
          </a:blip>
          <a:srcRect/>
          <a:stretch/>
        </p:blipFill>
        <p:spPr>
          <a:xfrm>
            <a:off x="7021128" y="5901631"/>
            <a:ext cx="2703296" cy="772174"/>
          </a:xfrm>
          <a:prstGeom prst="rect">
            <a:avLst/>
          </a:prstGeom>
          <a:noFill/>
          <a:ln>
            <a:noFill/>
          </a:ln>
        </p:spPr>
      </p:pic>
      <p:sp>
        <p:nvSpPr>
          <p:cNvPr id="93" name="Google Shape;93;p1"/>
          <p:cNvSpPr txBox="1">
            <a:spLocks noGrp="1"/>
          </p:cNvSpPr>
          <p:nvPr>
            <p:ph type="subTitle" idx="1"/>
          </p:nvPr>
        </p:nvSpPr>
        <p:spPr>
          <a:xfrm>
            <a:off x="1232071" y="4556324"/>
            <a:ext cx="7429500" cy="1345307"/>
          </a:xfrm>
          <a:prstGeom prst="rect">
            <a:avLst/>
          </a:prstGeom>
          <a:noFill/>
          <a:ln>
            <a:noFill/>
          </a:ln>
        </p:spPr>
        <p:txBody>
          <a:bodyPr spcFirstLastPara="1" vert="horz" wrap="square" lIns="74283" tIns="37131" rIns="74283" bIns="37131" rtlCol="0" anchor="t" anchorCtr="0">
            <a:normAutofit/>
          </a:bodyPr>
          <a:lstStyle/>
          <a:p>
            <a:pPr>
              <a:lnSpc>
                <a:spcPct val="80000"/>
              </a:lnSpc>
              <a:spcBef>
                <a:spcPts val="0"/>
              </a:spcBef>
              <a:buClr>
                <a:schemeClr val="dk1"/>
              </a:buClr>
              <a:buSzPts val="2160"/>
            </a:pPr>
            <a:br>
              <a:rPr lang="en-IE" sz="1755" dirty="0"/>
            </a:br>
            <a:r>
              <a:rPr lang="en-IE" sz="3291" b="1" dirty="0"/>
              <a:t>Understanding and Planning for Inclusion in Physical education</a:t>
            </a:r>
            <a:br>
              <a:rPr lang="en-IE" sz="1755" dirty="0"/>
            </a:br>
            <a:endParaRPr sz="175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534482" y="401867"/>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681038" y="2144110"/>
            <a:ext cx="8543925" cy="3517610"/>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92500" lnSpcReduction="10000"/>
          </a:bodyPr>
          <a:lstStyle/>
          <a:p>
            <a:pPr marL="0" indent="0">
              <a:buNone/>
            </a:pPr>
            <a:r>
              <a:rPr lang="en-GB" b="1" dirty="0"/>
              <a:t>Inclusive Pedagogy - Actions</a:t>
            </a:r>
          </a:p>
          <a:p>
            <a:r>
              <a:rPr lang="en-GB" dirty="0"/>
              <a:t>Person comes first.</a:t>
            </a:r>
          </a:p>
          <a:p>
            <a:r>
              <a:rPr lang="en-GB" dirty="0"/>
              <a:t>Communication is key.</a:t>
            </a:r>
          </a:p>
          <a:p>
            <a:r>
              <a:rPr lang="en-GB" dirty="0"/>
              <a:t>Privilege the importance of participation.</a:t>
            </a:r>
          </a:p>
          <a:p>
            <a:r>
              <a:rPr lang="en-GB" dirty="0"/>
              <a:t>Make a range of differentiated options available, encouraging pupil choice.</a:t>
            </a:r>
          </a:p>
          <a:p>
            <a:r>
              <a:rPr lang="en-GB" dirty="0"/>
              <a:t>Consider experience, and needs of all learners.</a:t>
            </a:r>
          </a:p>
          <a:p>
            <a:r>
              <a:rPr lang="en-GB" dirty="0"/>
              <a:t>Pupil voice.</a:t>
            </a:r>
          </a:p>
        </p:txBody>
      </p:sp>
    </p:spTree>
    <p:extLst>
      <p:ext uri="{BB962C8B-B14F-4D97-AF65-F5344CB8AC3E}">
        <p14:creationId xmlns:p14="http://schemas.microsoft.com/office/powerpoint/2010/main" val="181197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85000" lnSpcReduction="20000"/>
          </a:bodyPr>
          <a:lstStyle/>
          <a:p>
            <a:pPr marL="0" indent="0">
              <a:buNone/>
            </a:pPr>
            <a:r>
              <a:rPr lang="en-GB" b="1" dirty="0"/>
              <a:t>UNESCO (2005)</a:t>
            </a:r>
          </a:p>
          <a:p>
            <a:pPr marL="0" indent="0">
              <a:buNone/>
            </a:pPr>
            <a:r>
              <a:rPr lang="en-US" b="1" dirty="0"/>
              <a:t>Four key principles to support inclusive practice</a:t>
            </a:r>
            <a:r>
              <a:rPr lang="en-US" dirty="0"/>
              <a:t>:</a:t>
            </a:r>
          </a:p>
          <a:p>
            <a:r>
              <a:rPr lang="en-GB" dirty="0"/>
              <a:t>Inclusion is a process.</a:t>
            </a:r>
          </a:p>
          <a:p>
            <a:r>
              <a:rPr lang="en-US" dirty="0"/>
              <a:t>Inclusion is concerned with the identification and removal of barriers. </a:t>
            </a:r>
          </a:p>
          <a:p>
            <a:r>
              <a:rPr lang="en-US" dirty="0"/>
              <a:t>Inclusion is about the presence, participation and achievement of all children. </a:t>
            </a:r>
          </a:p>
          <a:p>
            <a:r>
              <a:rPr lang="en-US" dirty="0"/>
              <a:t>Inclusion invokes a particular emphasis on those groups of learners who may be at risk of </a:t>
            </a:r>
            <a:r>
              <a:rPr lang="en-US" dirty="0" err="1"/>
              <a:t>marginalisation</a:t>
            </a:r>
            <a:r>
              <a:rPr lang="en-US" dirty="0"/>
              <a:t>, exclusion or underachievement. </a:t>
            </a:r>
          </a:p>
        </p:txBody>
      </p:sp>
    </p:spTree>
    <p:extLst>
      <p:ext uri="{BB962C8B-B14F-4D97-AF65-F5344CB8AC3E}">
        <p14:creationId xmlns:p14="http://schemas.microsoft.com/office/powerpoint/2010/main" val="155126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681038" y="562528"/>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pPr>
              <a:spcBef>
                <a:spcPts val="0"/>
              </a:spcBef>
              <a:buClr>
                <a:schemeClr val="dk1"/>
              </a:buClr>
              <a:buSzPts val="3959"/>
            </a:pPr>
            <a:r>
              <a:rPr lang="en-US" b="1" dirty="0"/>
              <a:t>Understanding and Planning for Inclusion</a:t>
            </a:r>
            <a:br>
              <a:rPr lang="en-US" sz="3600" b="1" dirty="0"/>
            </a:br>
            <a:endParaRPr sz="3217" dirty="0"/>
          </a:p>
        </p:txBody>
      </p:sp>
      <p:pic>
        <p:nvPicPr>
          <p:cNvPr id="127" name="Google Shape;127;p6"/>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28" name="Google Shape;128;p6"/>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29" name="Google Shape;129;p6"/>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a:bodyPr>
          <a:lstStyle/>
          <a:p>
            <a:pPr marL="0" indent="0" algn="ctr">
              <a:spcBef>
                <a:spcPts val="0"/>
              </a:spcBef>
              <a:buClr>
                <a:schemeClr val="dk1"/>
              </a:buClr>
              <a:buSzPts val="2800"/>
              <a:buNone/>
            </a:pPr>
            <a:endParaRPr dirty="0">
              <a:solidFill>
                <a:srgbClr val="333333"/>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2711" y="2191025"/>
            <a:ext cx="3521765" cy="3328262"/>
          </a:xfrm>
          <a:prstGeom prst="rect">
            <a:avLst/>
          </a:prstGeom>
        </p:spPr>
      </p:pic>
      <p:sp>
        <p:nvSpPr>
          <p:cNvPr id="3" name="TextBox 2"/>
          <p:cNvSpPr txBox="1"/>
          <p:nvPr/>
        </p:nvSpPr>
        <p:spPr>
          <a:xfrm>
            <a:off x="681037" y="2197887"/>
            <a:ext cx="6263640" cy="830997"/>
          </a:xfrm>
          <a:prstGeom prst="rect">
            <a:avLst/>
          </a:prstGeom>
          <a:noFill/>
        </p:spPr>
        <p:txBody>
          <a:bodyPr wrap="square" rtlCol="0">
            <a:spAutoFit/>
          </a:bodyPr>
          <a:lstStyle/>
          <a:p>
            <a:r>
              <a:rPr lang="en-IE" sz="2400" dirty="0"/>
              <a:t>Components of </a:t>
            </a:r>
            <a:r>
              <a:rPr lang="en-IE" sz="2400" b="1" dirty="0"/>
              <a:t>Inclusive Practice</a:t>
            </a:r>
          </a:p>
          <a:p>
            <a:r>
              <a:rPr lang="en-IE" sz="2400" b="1" dirty="0"/>
              <a:t> </a:t>
            </a:r>
            <a:r>
              <a:rPr lang="en-IE" sz="2400" dirty="0"/>
              <a:t>underpinning DIPPE</a:t>
            </a:r>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498158" y="2158229"/>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a:bodyPr>
          <a:lstStyle/>
          <a:p>
            <a:pPr marL="0" indent="0">
              <a:buNone/>
            </a:pPr>
            <a:r>
              <a:rPr lang="en-GB" b="1" dirty="0"/>
              <a:t>Discussion</a:t>
            </a:r>
          </a:p>
          <a:p>
            <a:pPr marL="0" indent="0">
              <a:buNone/>
            </a:pPr>
            <a:r>
              <a:rPr lang="en-GB" b="1" dirty="0"/>
              <a:t>Reflect on the examples of inclusive practice.</a:t>
            </a:r>
          </a:p>
          <a:p>
            <a:pPr marL="0" indent="0">
              <a:buNone/>
            </a:pPr>
            <a:endParaRPr lang="en-GB" b="1" dirty="0"/>
          </a:p>
          <a:p>
            <a:r>
              <a:rPr lang="en-GB" b="1" dirty="0"/>
              <a:t>Reflecting on the components (Environment, Individual and Curriculum &amp; Pedagogy) can you identify strategies within each area that would support inclusive practice.</a:t>
            </a:r>
          </a:p>
          <a:p>
            <a:endParaRPr lang="en-GB" dirty="0"/>
          </a:p>
        </p:txBody>
      </p:sp>
    </p:spTree>
    <p:extLst>
      <p:ext uri="{BB962C8B-B14F-4D97-AF65-F5344CB8AC3E}">
        <p14:creationId xmlns:p14="http://schemas.microsoft.com/office/powerpoint/2010/main" val="259211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Approaches to Support Inclusion in Physical Education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a:bodyPr>
          <a:lstStyle/>
          <a:p>
            <a:pPr marL="0" indent="0">
              <a:buNone/>
            </a:pPr>
            <a:endParaRPr lang="en-GB" b="1" dirty="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D586771-A121-4483-9697-9F711ECE0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643" y="3546527"/>
            <a:ext cx="2175232" cy="2208697"/>
          </a:xfrm>
          <a:prstGeom prst="rect">
            <a:avLst/>
          </a:prstGeom>
        </p:spPr>
      </p:pic>
      <p:sp>
        <p:nvSpPr>
          <p:cNvPr id="4" name="TextBox 3">
            <a:extLst>
              <a:ext uri="{FF2B5EF4-FFF2-40B4-BE49-F238E27FC236}">
                <a16:creationId xmlns:a16="http://schemas.microsoft.com/office/drawing/2014/main" id="{C1F7EE97-F7AF-4A76-AF98-84938597404F}"/>
              </a:ext>
            </a:extLst>
          </p:cNvPr>
          <p:cNvSpPr txBox="1"/>
          <p:nvPr/>
        </p:nvSpPr>
        <p:spPr>
          <a:xfrm>
            <a:off x="11838214" y="3135086"/>
            <a:ext cx="184731" cy="369332"/>
          </a:xfrm>
          <a:prstGeom prst="rect">
            <a:avLst/>
          </a:prstGeom>
          <a:noFill/>
        </p:spPr>
        <p:txBody>
          <a:bodyPr wrap="none" rtlCol="0">
            <a:spAutoFit/>
          </a:bodyPr>
          <a:lstStyle/>
          <a:p>
            <a:endParaRPr lang="en-IE" dirty="0"/>
          </a:p>
        </p:txBody>
      </p:sp>
      <p:sp>
        <p:nvSpPr>
          <p:cNvPr id="5" name="TextBox 4">
            <a:extLst>
              <a:ext uri="{FF2B5EF4-FFF2-40B4-BE49-F238E27FC236}">
                <a16:creationId xmlns:a16="http://schemas.microsoft.com/office/drawing/2014/main" id="{2D3746D0-CFE1-4DCE-BCAD-F805D40FC6E4}"/>
              </a:ext>
            </a:extLst>
          </p:cNvPr>
          <p:cNvSpPr txBox="1"/>
          <p:nvPr/>
        </p:nvSpPr>
        <p:spPr>
          <a:xfrm flipH="1">
            <a:off x="1727057" y="2257923"/>
            <a:ext cx="7674429" cy="1569660"/>
          </a:xfrm>
          <a:prstGeom prst="rect">
            <a:avLst/>
          </a:prstGeom>
          <a:noFill/>
        </p:spPr>
        <p:txBody>
          <a:bodyPr wrap="square" rtlCol="0">
            <a:spAutoFit/>
          </a:bodyPr>
          <a:lstStyle/>
          <a:p>
            <a:r>
              <a:rPr lang="en-GB" sz="2400" b="1" dirty="0">
                <a:ea typeface="Times New Roman" panose="02020603050405020304" pitchFamily="18" charset="0"/>
                <a:cs typeface="Times New Roman" panose="02020603050405020304" pitchFamily="18" charset="0"/>
              </a:rPr>
              <a:t>Universal Design for Learning in Physical Education</a:t>
            </a:r>
          </a:p>
          <a:p>
            <a:endParaRPr lang="en-GB" sz="2400" b="1" dirty="0">
              <a:ea typeface="Times New Roman" panose="02020603050405020304" pitchFamily="18" charset="0"/>
              <a:cs typeface="Times New Roman" panose="02020603050405020304" pitchFamily="18" charset="0"/>
            </a:endParaRPr>
          </a:p>
          <a:p>
            <a:r>
              <a:rPr lang="en-GB" sz="2400" b="1" dirty="0">
                <a:ea typeface="Times New Roman" panose="02020603050405020304" pitchFamily="18" charset="0"/>
                <a:cs typeface="Times New Roman" panose="02020603050405020304" pitchFamily="18" charset="0"/>
                <a:hlinkClick r:id="rId6"/>
              </a:rPr>
              <a:t>https://youtu.be/mVGSZP4TjVY</a:t>
            </a:r>
            <a:endParaRPr lang="en-GB" sz="2400" b="1" dirty="0">
              <a:ea typeface="Times New Roman" panose="02020603050405020304" pitchFamily="18" charset="0"/>
              <a:cs typeface="Times New Roman" panose="02020603050405020304" pitchFamily="18" charset="0"/>
            </a:endParaRPr>
          </a:p>
          <a:p>
            <a:endParaRPr lang="en-GB" sz="2400" b="1" dirty="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44211B7-812D-4737-9877-CB880E00C2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2280" y="3429000"/>
            <a:ext cx="3973287" cy="2427217"/>
          </a:xfrm>
          <a:prstGeom prst="rect">
            <a:avLst/>
          </a:prstGeom>
        </p:spPr>
      </p:pic>
    </p:spTree>
    <p:extLst>
      <p:ext uri="{BB962C8B-B14F-4D97-AF65-F5344CB8AC3E}">
        <p14:creationId xmlns:p14="http://schemas.microsoft.com/office/powerpoint/2010/main" val="274370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94293" y="495895"/>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pPr>
              <a:spcBef>
                <a:spcPts val="0"/>
              </a:spcBef>
              <a:buClr>
                <a:schemeClr val="dk1"/>
              </a:buClr>
              <a:buSzPts val="4400"/>
            </a:pPr>
            <a:r>
              <a:rPr lang="en-IE" b="1" dirty="0"/>
              <a:t>Universal Design for Learning</a:t>
            </a:r>
            <a:endParaRPr b="1" dirty="0"/>
          </a:p>
        </p:txBody>
      </p:sp>
      <p:pic>
        <p:nvPicPr>
          <p:cNvPr id="118" name="Google Shape;118;p5"/>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9" name="Google Shape;119;p5"/>
          <p:cNvPicPr preferRelativeResize="0"/>
          <p:nvPr/>
        </p:nvPicPr>
        <p:blipFill rotWithShape="1">
          <a:blip r:embed="rId4">
            <a:alphaModFix/>
          </a:blip>
          <a:srcRect/>
          <a:stretch/>
        </p:blipFill>
        <p:spPr>
          <a:xfrm>
            <a:off x="7534482" y="5693691"/>
            <a:ext cx="2371517" cy="521372"/>
          </a:xfrm>
          <a:prstGeom prst="rect">
            <a:avLst/>
          </a:prstGeom>
          <a:noFill/>
          <a:ln>
            <a:noFill/>
          </a:ln>
        </p:spPr>
      </p:pic>
      <p:graphicFrame>
        <p:nvGraphicFramePr>
          <p:cNvPr id="2" name="Diagram 1">
            <a:extLst>
              <a:ext uri="{FF2B5EF4-FFF2-40B4-BE49-F238E27FC236}">
                <a16:creationId xmlns:a16="http://schemas.microsoft.com/office/drawing/2014/main" id="{AE6332FE-195E-41C1-99AC-4066E8DB9F8B}"/>
              </a:ext>
            </a:extLst>
          </p:cNvPr>
          <p:cNvGraphicFramePr/>
          <p:nvPr>
            <p:extLst>
              <p:ext uri="{D42A27DB-BD31-4B8C-83A1-F6EECF244321}">
                <p14:modId xmlns:p14="http://schemas.microsoft.com/office/powerpoint/2010/main" val="14758218"/>
              </p:ext>
            </p:extLst>
          </p:nvPr>
        </p:nvGraphicFramePr>
        <p:xfrm>
          <a:off x="681038" y="2126258"/>
          <a:ext cx="8543925" cy="35354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F4FB2954-7AE6-40F5-B3CD-0F6C5B767E36}"/>
              </a:ext>
            </a:extLst>
          </p:cNvPr>
          <p:cNvSpPr txBox="1"/>
          <p:nvPr/>
        </p:nvSpPr>
        <p:spPr>
          <a:xfrm>
            <a:off x="3233057" y="6215063"/>
            <a:ext cx="2939143" cy="369332"/>
          </a:xfrm>
          <a:prstGeom prst="rect">
            <a:avLst/>
          </a:prstGeom>
          <a:noFill/>
        </p:spPr>
        <p:txBody>
          <a:bodyPr wrap="square" rtlCol="0">
            <a:spAutoFit/>
          </a:bodyPr>
          <a:lstStyle/>
          <a:p>
            <a:pPr algn="ctr"/>
            <a:r>
              <a:rPr lang="en-IE" dirty="0"/>
              <a:t>(Liberman &amp; Greiner, 2019)</a:t>
            </a:r>
          </a:p>
        </p:txBody>
      </p:sp>
    </p:spTree>
    <p:extLst>
      <p:ext uri="{BB962C8B-B14F-4D97-AF65-F5344CB8AC3E}">
        <p14:creationId xmlns:p14="http://schemas.microsoft.com/office/powerpoint/2010/main" val="3985477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604458" y="620656"/>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Approaches to Support Inclusion in Physical Education</a:t>
            </a:r>
            <a:br>
              <a:rPr lang="en-US" b="1" dirty="0"/>
            </a:br>
            <a:endParaRPr dirty="0"/>
          </a:p>
        </p:txBody>
      </p:sp>
      <p:pic>
        <p:nvPicPr>
          <p:cNvPr id="118" name="Google Shape;118;p5"/>
          <p:cNvPicPr preferRelativeResize="0"/>
          <p:nvPr/>
        </p:nvPicPr>
        <p:blipFill rotWithShape="1">
          <a:blip r:embed="rId4">
            <a:alphaModFix/>
          </a:blip>
          <a:srcRect/>
          <a:stretch/>
        </p:blipFill>
        <p:spPr>
          <a:xfrm>
            <a:off x="7594601" y="903573"/>
            <a:ext cx="1806885" cy="1113049"/>
          </a:xfrm>
          <a:prstGeom prst="rect">
            <a:avLst/>
          </a:prstGeom>
          <a:noFill/>
          <a:ln>
            <a:noFill/>
          </a:ln>
        </p:spPr>
      </p:pic>
      <p:pic>
        <p:nvPicPr>
          <p:cNvPr id="119" name="Google Shape;119;p5"/>
          <p:cNvPicPr preferRelativeResize="0"/>
          <p:nvPr/>
        </p:nvPicPr>
        <p:blipFill rotWithShape="1">
          <a:blip r:embed="rId5">
            <a:alphaModFix/>
          </a:blip>
          <a:srcRect/>
          <a:stretch/>
        </p:blipFill>
        <p:spPr>
          <a:xfrm>
            <a:off x="7091512" y="6084399"/>
            <a:ext cx="2371517" cy="521372"/>
          </a:xfrm>
          <a:prstGeom prst="rect">
            <a:avLst/>
          </a:prstGeom>
          <a:noFill/>
          <a:ln>
            <a:noFill/>
          </a:ln>
        </p:spPr>
      </p:pic>
      <p:sp>
        <p:nvSpPr>
          <p:cNvPr id="120" name="Google Shape;120;p5"/>
          <p:cNvSpPr txBox="1">
            <a:spLocks noGrp="1"/>
          </p:cNvSpPr>
          <p:nvPr>
            <p:ph type="body" idx="1"/>
          </p:nvPr>
        </p:nvSpPr>
        <p:spPr>
          <a:xfrm>
            <a:off x="342480" y="2060672"/>
            <a:ext cx="8752534" cy="3851884"/>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a:bodyPr>
          <a:lstStyle/>
          <a:p>
            <a:pPr marL="0" indent="0" algn="ctr">
              <a:buNone/>
            </a:pPr>
            <a:r>
              <a:rPr lang="en-GB" b="1" dirty="0" err="1"/>
              <a:t>Inclusivizing</a:t>
            </a:r>
            <a:r>
              <a:rPr lang="en-GB" b="1" dirty="0"/>
              <a:t> PEPAS Model</a:t>
            </a: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algn="ctr"/>
            <a:endParaRPr lang="en-IE" dirty="0"/>
          </a:p>
          <a:p>
            <a:pPr algn="ct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spcBef>
                <a:spcPts val="0"/>
              </a:spcBef>
              <a:buClr>
                <a:srgbClr val="333333"/>
              </a:buClr>
              <a:buSzPts val="2800"/>
              <a:buNone/>
            </a:pPr>
            <a:endParaRPr dirty="0">
              <a:solidFill>
                <a:srgbClr val="333333"/>
              </a:solidFill>
            </a:endParaRPr>
          </a:p>
        </p:txBody>
      </p:sp>
      <p:pic>
        <p:nvPicPr>
          <p:cNvPr id="6" name="Picture 5">
            <a:extLst>
              <a:ext uri="{FF2B5EF4-FFF2-40B4-BE49-F238E27FC236}">
                <a16:creationId xmlns:a16="http://schemas.microsoft.com/office/drawing/2014/main" id="{0A16ACD9-C98C-4C9F-9E6F-4CB95DA03E9D}"/>
              </a:ext>
            </a:extLst>
          </p:cNvPr>
          <p:cNvPicPr/>
          <p:nvPr/>
        </p:nvPicPr>
        <p:blipFill>
          <a:blip r:embed="rId6"/>
          <a:stretch>
            <a:fillRect/>
          </a:stretch>
        </p:blipFill>
        <p:spPr>
          <a:xfrm>
            <a:off x="1635502" y="2589146"/>
            <a:ext cx="6634995" cy="1146696"/>
          </a:xfrm>
          <a:prstGeom prst="rect">
            <a:avLst/>
          </a:prstGeom>
        </p:spPr>
      </p:pic>
      <p:sp>
        <p:nvSpPr>
          <p:cNvPr id="2" name="TextBox 1">
            <a:extLst>
              <a:ext uri="{FF2B5EF4-FFF2-40B4-BE49-F238E27FC236}">
                <a16:creationId xmlns:a16="http://schemas.microsoft.com/office/drawing/2014/main" id="{059E5C6B-1A3E-43DB-8198-9DA3787AF150}"/>
              </a:ext>
            </a:extLst>
          </p:cNvPr>
          <p:cNvSpPr txBox="1"/>
          <p:nvPr/>
        </p:nvSpPr>
        <p:spPr>
          <a:xfrm>
            <a:off x="6338098" y="5518783"/>
            <a:ext cx="3234015" cy="369332"/>
          </a:xfrm>
          <a:prstGeom prst="rect">
            <a:avLst/>
          </a:prstGeom>
          <a:noFill/>
        </p:spPr>
        <p:txBody>
          <a:bodyPr wrap="square" rtlCol="0">
            <a:spAutoFit/>
          </a:bodyPr>
          <a:lstStyle/>
          <a:p>
            <a:r>
              <a:rPr lang="en-GB" sz="1600" dirty="0"/>
              <a:t>UNESCO Chair, IT Tralee, (2018</a:t>
            </a:r>
            <a:r>
              <a:rPr lang="en-GB" dirty="0"/>
              <a:t>)</a:t>
            </a:r>
            <a:endParaRPr lang="en-IE" dirty="0"/>
          </a:p>
        </p:txBody>
      </p:sp>
      <p:pic>
        <p:nvPicPr>
          <p:cNvPr id="3" name="Online Media 2" title="Inclusivizing PEPAS Model">
            <a:hlinkClick r:id="" action="ppaction://media"/>
            <a:extLst>
              <a:ext uri="{FF2B5EF4-FFF2-40B4-BE49-F238E27FC236}">
                <a16:creationId xmlns:a16="http://schemas.microsoft.com/office/drawing/2014/main" id="{88EB1BDC-E556-4832-93DC-64DE49077E38}"/>
              </a:ext>
            </a:extLst>
          </p:cNvPr>
          <p:cNvPicPr>
            <a:picLocks noRot="1" noChangeAspect="1"/>
          </p:cNvPicPr>
          <p:nvPr>
            <a:videoFile r:link="rId1"/>
          </p:nvPr>
        </p:nvPicPr>
        <p:blipFill>
          <a:blip r:embed="rId7"/>
          <a:stretch>
            <a:fillRect/>
          </a:stretch>
        </p:blipFill>
        <p:spPr>
          <a:xfrm>
            <a:off x="2680498" y="3803599"/>
            <a:ext cx="3657600" cy="2057400"/>
          </a:xfrm>
          <a:prstGeom prst="rect">
            <a:avLst/>
          </a:prstGeom>
        </p:spPr>
      </p:pic>
    </p:spTree>
    <p:extLst>
      <p:ext uri="{BB962C8B-B14F-4D97-AF65-F5344CB8AC3E}">
        <p14:creationId xmlns:p14="http://schemas.microsoft.com/office/powerpoint/2010/main" val="20626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681038" y="776317"/>
            <a:ext cx="685344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Approaches to Support Inclusion in Physical Education</a:t>
            </a:r>
            <a:br>
              <a:rPr lang="en-US" b="1" dirty="0"/>
            </a:br>
            <a:endParaRPr dirty="0"/>
          </a:p>
        </p:txBody>
      </p:sp>
      <p:pic>
        <p:nvPicPr>
          <p:cNvPr id="118" name="Google Shape;118;p5"/>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9" name="Google Shape;119;p5"/>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20" name="Google Shape;120;p5"/>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92500" lnSpcReduction="20000"/>
          </a:bodyPr>
          <a:lstStyle/>
          <a:p>
            <a:pPr algn="ctr"/>
            <a:r>
              <a:rPr lang="en-GB" b="1" dirty="0"/>
              <a:t>Adaptation Models</a:t>
            </a:r>
          </a:p>
          <a:p>
            <a:pPr marL="0" indent="0">
              <a:buNone/>
            </a:pPr>
            <a:endParaRPr lang="en-GB" b="1" dirty="0"/>
          </a:p>
          <a:p>
            <a:pPr marL="342900" indent="-342900"/>
            <a:r>
              <a:rPr lang="en-IE" sz="3000" b="1" dirty="0"/>
              <a:t>TREE</a:t>
            </a:r>
            <a:r>
              <a:rPr lang="en-IE" sz="3000" dirty="0"/>
              <a:t> - </a:t>
            </a:r>
            <a:r>
              <a:rPr lang="en-IE" sz="3000" b="1" dirty="0"/>
              <a:t>T</a:t>
            </a:r>
            <a:r>
              <a:rPr lang="en-IE" sz="3000" dirty="0"/>
              <a:t>eaching style, </a:t>
            </a:r>
            <a:r>
              <a:rPr lang="en-IE" sz="3000" b="1" dirty="0"/>
              <a:t>R</a:t>
            </a:r>
            <a:r>
              <a:rPr lang="en-IE" sz="3000" dirty="0"/>
              <a:t>ules, </a:t>
            </a:r>
            <a:r>
              <a:rPr lang="en-IE" sz="3000" b="1" dirty="0"/>
              <a:t>E</a:t>
            </a:r>
            <a:r>
              <a:rPr lang="en-IE" sz="3000" dirty="0"/>
              <a:t>nvironment, </a:t>
            </a:r>
            <a:r>
              <a:rPr lang="en-IE" sz="3000" b="1" dirty="0"/>
              <a:t>E</a:t>
            </a:r>
            <a:r>
              <a:rPr lang="en-IE" sz="3000" dirty="0"/>
              <a:t>quipment</a:t>
            </a:r>
          </a:p>
          <a:p>
            <a:endParaRPr lang="en-IE" sz="3000" dirty="0"/>
          </a:p>
          <a:p>
            <a:pPr marL="342900" indent="-342900"/>
            <a:r>
              <a:rPr lang="en-IE" sz="3000" b="1" dirty="0"/>
              <a:t>STEP</a:t>
            </a:r>
            <a:r>
              <a:rPr lang="en-IE" sz="3000" dirty="0"/>
              <a:t> - </a:t>
            </a:r>
            <a:r>
              <a:rPr lang="en-IE" sz="3000" b="1" dirty="0"/>
              <a:t>S</a:t>
            </a:r>
            <a:r>
              <a:rPr lang="en-IE" sz="3000" dirty="0"/>
              <a:t>pace, </a:t>
            </a:r>
            <a:r>
              <a:rPr lang="en-IE" sz="3000" b="1" dirty="0"/>
              <a:t>T</a:t>
            </a:r>
            <a:r>
              <a:rPr lang="en-IE" sz="3000" dirty="0"/>
              <a:t>ask, </a:t>
            </a:r>
            <a:r>
              <a:rPr lang="en-IE" sz="3000" b="1" dirty="0"/>
              <a:t>E</a:t>
            </a:r>
            <a:r>
              <a:rPr lang="en-IE" sz="3000" dirty="0"/>
              <a:t>quipment, and </a:t>
            </a:r>
            <a:r>
              <a:rPr lang="en-IE" sz="3000" b="1" dirty="0"/>
              <a:t>P</a:t>
            </a:r>
            <a:r>
              <a:rPr lang="en-IE" sz="3000" dirty="0"/>
              <a:t>eople</a:t>
            </a:r>
          </a:p>
          <a:p>
            <a:pPr marL="0" indent="0">
              <a:buNone/>
            </a:pPr>
            <a:endParaRPr lang="en-IE" sz="3000" dirty="0"/>
          </a:p>
          <a:p>
            <a:pPr marL="342900" indent="-342900"/>
            <a:r>
              <a:rPr lang="en-IE" sz="3000" b="1" dirty="0"/>
              <a:t>TIMES</a:t>
            </a:r>
            <a:r>
              <a:rPr lang="en-IE" sz="3000" dirty="0"/>
              <a:t> – </a:t>
            </a:r>
            <a:r>
              <a:rPr lang="en-IE" sz="3000" b="1" dirty="0"/>
              <a:t>T</a:t>
            </a:r>
            <a:r>
              <a:rPr lang="en-IE" sz="3000" dirty="0"/>
              <a:t>ime, </a:t>
            </a:r>
            <a:r>
              <a:rPr lang="en-IE" sz="3000" b="1" dirty="0"/>
              <a:t>I</a:t>
            </a:r>
            <a:r>
              <a:rPr lang="en-IE" sz="3000" dirty="0"/>
              <a:t>nstruction, </a:t>
            </a:r>
            <a:r>
              <a:rPr lang="en-IE" sz="3000" b="1" dirty="0"/>
              <a:t>M</a:t>
            </a:r>
            <a:r>
              <a:rPr lang="en-IE" sz="3000" dirty="0"/>
              <a:t>ovement, </a:t>
            </a:r>
            <a:r>
              <a:rPr lang="en-IE" sz="3000" b="1" dirty="0"/>
              <a:t>E</a:t>
            </a:r>
            <a:r>
              <a:rPr lang="en-IE" sz="3000" dirty="0"/>
              <a:t>nvironment, 		         </a:t>
            </a:r>
            <a:r>
              <a:rPr lang="en-IE" sz="3000" b="1" dirty="0"/>
              <a:t>S</a:t>
            </a:r>
            <a:r>
              <a:rPr lang="en-IE" sz="3000" dirty="0"/>
              <a:t>upport</a:t>
            </a:r>
          </a:p>
          <a:p>
            <a:pPr marL="0" indent="0" algn="ctr">
              <a:spcBef>
                <a:spcPts val="0"/>
              </a:spcBef>
              <a:buClr>
                <a:srgbClr val="333333"/>
              </a:buClr>
              <a:buSzPts val="2800"/>
              <a:buNone/>
            </a:pPr>
            <a:endParaRPr dirty="0">
              <a:solidFill>
                <a:srgbClr val="333333"/>
              </a:solidFill>
            </a:endParaRPr>
          </a:p>
        </p:txBody>
      </p:sp>
    </p:spTree>
    <p:extLst>
      <p:ext uri="{BB962C8B-B14F-4D97-AF65-F5344CB8AC3E}">
        <p14:creationId xmlns:p14="http://schemas.microsoft.com/office/powerpoint/2010/main" val="355404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681038" y="1049238"/>
            <a:ext cx="685344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endParaRPr dirty="0"/>
          </a:p>
        </p:txBody>
      </p:sp>
      <p:pic>
        <p:nvPicPr>
          <p:cNvPr id="118" name="Google Shape;118;p5"/>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9" name="Google Shape;119;p5"/>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20" name="Google Shape;120;p5"/>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a:bodyPr>
          <a:lstStyle/>
          <a:p>
            <a:pPr marL="0" indent="0" algn="ctr">
              <a:buNone/>
            </a:pPr>
            <a:r>
              <a:rPr lang="en-GB" b="1" dirty="0"/>
              <a:t>Questions</a:t>
            </a:r>
            <a:endParaRPr lang="en-IE" dirty="0"/>
          </a:p>
          <a:p>
            <a:pPr marL="0" indent="0" algn="ctr">
              <a:spcBef>
                <a:spcPts val="0"/>
              </a:spcBef>
              <a:buClr>
                <a:srgbClr val="333333"/>
              </a:buClr>
              <a:buSzPts val="2800"/>
              <a:buNone/>
            </a:pPr>
            <a:endParaRPr dirty="0">
              <a:solidFill>
                <a:srgbClr val="333333"/>
              </a:solidFill>
            </a:endParaRPr>
          </a:p>
        </p:txBody>
      </p:sp>
    </p:spTree>
    <p:extLst>
      <p:ext uri="{BB962C8B-B14F-4D97-AF65-F5344CB8AC3E}">
        <p14:creationId xmlns:p14="http://schemas.microsoft.com/office/powerpoint/2010/main" val="416131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References</a:t>
            </a:r>
            <a:br>
              <a:rPr lang="en-US" sz="3600" b="1" dirty="0"/>
            </a:br>
            <a:br>
              <a:rPr lang="en-US" b="1" dirty="0"/>
            </a:br>
            <a:endParaRPr dirty="0"/>
          </a:p>
        </p:txBody>
      </p:sp>
      <p:pic>
        <p:nvPicPr>
          <p:cNvPr id="118" name="Google Shape;118;p5"/>
          <p:cNvPicPr preferRelativeResize="0"/>
          <p:nvPr/>
        </p:nvPicPr>
        <p:blipFill rotWithShape="1">
          <a:blip r:embed="rId3">
            <a:alphaModFix/>
          </a:blip>
          <a:srcRect/>
          <a:stretch/>
        </p:blipFill>
        <p:spPr>
          <a:xfrm>
            <a:off x="7816797" y="365063"/>
            <a:ext cx="1806885" cy="1113049"/>
          </a:xfrm>
          <a:prstGeom prst="rect">
            <a:avLst/>
          </a:prstGeom>
          <a:noFill/>
          <a:ln>
            <a:noFill/>
          </a:ln>
        </p:spPr>
      </p:pic>
      <p:pic>
        <p:nvPicPr>
          <p:cNvPr id="119" name="Google Shape;119;p5"/>
          <p:cNvPicPr preferRelativeResize="0"/>
          <p:nvPr/>
        </p:nvPicPr>
        <p:blipFill rotWithShape="1">
          <a:blip r:embed="rId4">
            <a:alphaModFix/>
          </a:blip>
          <a:srcRect/>
          <a:stretch/>
        </p:blipFill>
        <p:spPr>
          <a:xfrm>
            <a:off x="7252165" y="6140685"/>
            <a:ext cx="2371517" cy="521372"/>
          </a:xfrm>
          <a:prstGeom prst="rect">
            <a:avLst/>
          </a:prstGeom>
          <a:noFill/>
          <a:ln>
            <a:noFill/>
          </a:ln>
        </p:spPr>
      </p:pic>
      <p:sp>
        <p:nvSpPr>
          <p:cNvPr id="120" name="Google Shape;120;p5"/>
          <p:cNvSpPr txBox="1">
            <a:spLocks noGrp="1"/>
          </p:cNvSpPr>
          <p:nvPr>
            <p:ph type="body" idx="1"/>
          </p:nvPr>
        </p:nvSpPr>
        <p:spPr>
          <a:xfrm>
            <a:off x="681038" y="1257301"/>
            <a:ext cx="8543925" cy="5404756"/>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32500" lnSpcReduction="20000"/>
          </a:bodyPr>
          <a:lstStyle/>
          <a:p>
            <a:r>
              <a:rPr lang="en-GB" dirty="0"/>
              <a:t>Florian, L. (2015). Conceptualising inclusive pedagogy: The inclusive pedagogical approach in action. In J. M., </a:t>
            </a:r>
            <a:r>
              <a:rPr lang="en-GB" dirty="0" err="1"/>
              <a:t>Deppeler</a:t>
            </a:r>
            <a:r>
              <a:rPr lang="en-GB" dirty="0"/>
              <a:t>, T., </a:t>
            </a:r>
            <a:r>
              <a:rPr lang="en-GB" dirty="0" err="1"/>
              <a:t>Loreman</a:t>
            </a:r>
            <a:r>
              <a:rPr lang="en-GB" dirty="0"/>
              <a:t>, R., Smith &amp; L., Florian (eds), </a:t>
            </a:r>
            <a:r>
              <a:rPr lang="en-GB" i="1" dirty="0"/>
              <a:t>Inclusive Pedagogy Across the Curriculum. Vol. 7</a:t>
            </a:r>
            <a:r>
              <a:rPr lang="en-GB" dirty="0"/>
              <a:t>. (pp. 11-24). Bingley: Emerald Group Publishing Limited. </a:t>
            </a:r>
          </a:p>
          <a:p>
            <a:endParaRPr lang="en-GB" dirty="0"/>
          </a:p>
          <a:p>
            <a:r>
              <a:rPr lang="en-GB" dirty="0">
                <a:hlinkClick r:id="rId5">
                  <a:extLst>
                    <a:ext uri="{A12FA001-AC4F-418D-AE19-62706E023703}">
                      <ahyp:hlinkClr xmlns:ahyp="http://schemas.microsoft.com/office/drawing/2018/hyperlinkcolor" val="tx"/>
                    </a:ext>
                  </a:extLst>
                </a:hlinkClick>
              </a:rPr>
              <a:t>Lieberman, L., Lytle, R., &amp; </a:t>
            </a:r>
            <a:r>
              <a:rPr lang="en-GB" dirty="0" err="1">
                <a:hlinkClick r:id="rId5">
                  <a:extLst>
                    <a:ext uri="{A12FA001-AC4F-418D-AE19-62706E023703}">
                      <ahyp:hlinkClr xmlns:ahyp="http://schemas.microsoft.com/office/drawing/2018/hyperlinkcolor" val="tx"/>
                    </a:ext>
                  </a:extLst>
                </a:hlinkClick>
              </a:rPr>
              <a:t>Clarcq</a:t>
            </a:r>
            <a:r>
              <a:rPr lang="en-GB" dirty="0">
                <a:hlinkClick r:id="rId5">
                  <a:extLst>
                    <a:ext uri="{A12FA001-AC4F-418D-AE19-62706E023703}">
                      <ahyp:hlinkClr xmlns:ahyp="http://schemas.microsoft.com/office/drawing/2018/hyperlinkcolor" val="tx"/>
                    </a:ext>
                  </a:extLst>
                </a:hlinkClick>
              </a:rPr>
              <a:t>, J. A. (2008</a:t>
            </a:r>
            <a:r>
              <a:rPr lang="en-GB" dirty="0"/>
              <a:t>). Getting it Right from the Start. Employing the Universal Design for Learning into your Curriculum</a:t>
            </a:r>
            <a:r>
              <a:rPr lang="en-GB" u="sng" dirty="0"/>
              <a:t>. </a:t>
            </a:r>
            <a:r>
              <a:rPr lang="en-GB" i="1" dirty="0"/>
              <a:t>Journal of Physical Education, Recreation and Dance, 79</a:t>
            </a:r>
            <a:r>
              <a:rPr lang="en-GB" dirty="0"/>
              <a:t>(2), 32-39.</a:t>
            </a:r>
          </a:p>
          <a:p>
            <a:endParaRPr lang="en-GB" dirty="0"/>
          </a:p>
          <a:p>
            <a:r>
              <a:rPr lang="en-IE" dirty="0"/>
              <a:t>Liberman L., &amp; Greiner M, (2019). Infusing universal design for learning into physical education professional preparation programmes. </a:t>
            </a:r>
            <a:r>
              <a:rPr lang="en-IE" i="1" dirty="0"/>
              <a:t>Journal of Physical Education, Recreation and Dance</a:t>
            </a:r>
            <a:r>
              <a:rPr lang="en-IE" dirty="0"/>
              <a:t>, 90:6, 3-5.</a:t>
            </a:r>
          </a:p>
          <a:p>
            <a:endParaRPr lang="en-GB" dirty="0"/>
          </a:p>
          <a:p>
            <a:r>
              <a:rPr lang="en-GB" dirty="0"/>
              <a:t>United Nations (1989). </a:t>
            </a:r>
            <a:r>
              <a:rPr lang="en-GB" i="1" dirty="0"/>
              <a:t>Convention on the Rights of the Child</a:t>
            </a:r>
            <a:r>
              <a:rPr lang="en-GB" dirty="0"/>
              <a:t>. Treaty Series, 1577, 3.</a:t>
            </a:r>
          </a:p>
          <a:p>
            <a:endParaRPr lang="en-GB" dirty="0"/>
          </a:p>
          <a:p>
            <a:r>
              <a:rPr lang="en-GB" dirty="0"/>
              <a:t>United Nations Educational, Scientific and Cultural Organisation (UNESCO) (2005). </a:t>
            </a:r>
            <a:r>
              <a:rPr lang="en-GB" i="1" dirty="0"/>
              <a:t>Guidelines for inclusion: ensuring access to education for all.</a:t>
            </a:r>
            <a:r>
              <a:rPr lang="en-GB" dirty="0"/>
              <a:t> Retrieved from </a:t>
            </a:r>
            <a:r>
              <a:rPr lang="en-GB" u="sng" dirty="0">
                <a:hlinkClick r:id="rId6"/>
              </a:rPr>
              <a:t>https://unesdoc.unesco.org/ark:/48223/pf0000140224</a:t>
            </a:r>
            <a:endParaRPr lang="en-GB" dirty="0"/>
          </a:p>
          <a:p>
            <a:endParaRPr lang="en-GB" dirty="0"/>
          </a:p>
          <a:p>
            <a:r>
              <a:rPr lang="en-GB" dirty="0"/>
              <a:t>United Nations (2006). </a:t>
            </a:r>
            <a:r>
              <a:rPr lang="en-GB" i="1" dirty="0"/>
              <a:t>Convention of the Rights of Persons with Disabilities: resolution / adopted by the General Assembly</a:t>
            </a:r>
            <a:r>
              <a:rPr lang="en-GB" dirty="0"/>
              <a:t>, 24 January 2007, A/RES/61/106</a:t>
            </a:r>
          </a:p>
          <a:p>
            <a:endParaRPr lang="en-GB" dirty="0"/>
          </a:p>
          <a:p>
            <a:r>
              <a:rPr lang="en-GB" dirty="0"/>
              <a:t>United Nations Educational, Scientific and Cultural Organisation (UNESCO) (2015). </a:t>
            </a:r>
            <a:r>
              <a:rPr lang="en-IE" dirty="0"/>
              <a:t>International Charter of Physical Education, Physical Activity and Sport. UNESCO. </a:t>
            </a:r>
          </a:p>
          <a:p>
            <a:endParaRPr lang="en-GB" dirty="0"/>
          </a:p>
          <a:p>
            <a:r>
              <a:rPr lang="en-GB" dirty="0"/>
              <a:t>United Nations Educational, Scientific and Cultural Organisation (UNESCO) (2015). </a:t>
            </a:r>
            <a:r>
              <a:rPr lang="en-GB" i="1" dirty="0"/>
              <a:t>Quality Physical Education (QPE). Guidelines for policy-makers</a:t>
            </a:r>
            <a:r>
              <a:rPr lang="en-GB" dirty="0"/>
              <a:t> [online]. Retrieved from </a:t>
            </a:r>
            <a:r>
              <a:rPr lang="en-GB" u="sng" dirty="0">
                <a:hlinkClick r:id="rId7"/>
              </a:rPr>
              <a:t>https://unesdoc.unesco.org/ark:/48223/pf0000231101</a:t>
            </a:r>
            <a:endParaRPr lang="en-GB" u="sng" dirty="0"/>
          </a:p>
          <a:p>
            <a:endParaRPr lang="en-GB" u="sng" dirty="0"/>
          </a:p>
          <a:p>
            <a:r>
              <a:rPr lang="en-GB" dirty="0"/>
              <a:t>UNESCO Chair, IT Tralee (2018), </a:t>
            </a:r>
            <a:r>
              <a:rPr lang="en-GB" dirty="0" err="1"/>
              <a:t>Inclusivizing</a:t>
            </a:r>
            <a:r>
              <a:rPr lang="en-GB" dirty="0"/>
              <a:t> PEPAS Model, </a:t>
            </a:r>
            <a:r>
              <a:rPr lang="en-GB" dirty="0" err="1"/>
              <a:t>iPEPAS</a:t>
            </a:r>
            <a:r>
              <a:rPr lang="en-GB" dirty="0"/>
              <a:t> Training and Education Resources.</a:t>
            </a:r>
          </a:p>
          <a:p>
            <a:endParaRPr lang="en-GB" dirty="0"/>
          </a:p>
          <a:p>
            <a:r>
              <a:rPr lang="en-GB" dirty="0"/>
              <a:t>UNESCO Chair, IT Tralee (2015). </a:t>
            </a:r>
            <a:r>
              <a:rPr lang="en-GB" i="1" dirty="0"/>
              <a:t>The Pathway to Diversity</a:t>
            </a:r>
            <a:r>
              <a:rPr lang="en-GB" dirty="0"/>
              <a:t> [online]. Retrieved from: </a:t>
            </a:r>
            <a:r>
              <a:rPr lang="en-GB" u="sng" dirty="0">
                <a:hlinkClick r:id="rId8"/>
              </a:rPr>
              <a:t>http://unescoittralee.com/about-us/pathway-to-diversity/</a:t>
            </a:r>
            <a:endParaRPr lang="en-GB" dirty="0"/>
          </a:p>
          <a:p>
            <a:pPr marL="0" indent="0" algn="ctr">
              <a:spcBef>
                <a:spcPts val="0"/>
              </a:spcBef>
              <a:buClr>
                <a:srgbClr val="333333"/>
              </a:buClr>
              <a:buSzPts val="2800"/>
              <a:buNone/>
            </a:pPr>
            <a:endParaRPr dirty="0">
              <a:solidFill>
                <a:srgbClr val="333333"/>
              </a:solidFill>
            </a:endParaRPr>
          </a:p>
        </p:txBody>
      </p:sp>
    </p:spTree>
    <p:extLst>
      <p:ext uri="{BB962C8B-B14F-4D97-AF65-F5344CB8AC3E}">
        <p14:creationId xmlns:p14="http://schemas.microsoft.com/office/powerpoint/2010/main" val="206784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a:bodyPr>
          <a:lstStyle/>
          <a:p>
            <a:pPr algn="ctr">
              <a:spcBef>
                <a:spcPts val="0"/>
              </a:spcBef>
              <a:buClr>
                <a:schemeClr val="dk1"/>
              </a:buClr>
              <a:buSzPts val="4400"/>
            </a:pPr>
            <a:r>
              <a:rPr lang="en-IE" b="1" dirty="0"/>
              <a:t>Part A: Classroom</a:t>
            </a:r>
            <a:endParaRPr b="1" dirty="0"/>
          </a:p>
        </p:txBody>
      </p:sp>
      <p:pic>
        <p:nvPicPr>
          <p:cNvPr id="109" name="Google Shape;109;p4"/>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a:bodyPr>
          <a:lstStyle/>
          <a:p>
            <a:pPr marL="0" indent="0" algn="ctr">
              <a:spcBef>
                <a:spcPts val="0"/>
              </a:spcBef>
              <a:buClr>
                <a:srgbClr val="333333"/>
              </a:buClr>
              <a:buSzPts val="2800"/>
              <a:buNone/>
            </a:pPr>
            <a:r>
              <a:rPr lang="en-IE" sz="4000" b="1" dirty="0">
                <a:solidFill>
                  <a:srgbClr val="333333"/>
                </a:solidFill>
                <a:ea typeface="Calibri"/>
                <a:cs typeface="Calibri"/>
                <a:sym typeface="Calibri"/>
              </a:rPr>
              <a:t>Understanding and Planning for Inclusion</a:t>
            </a:r>
          </a:p>
          <a:p>
            <a:pPr marL="0" indent="0" algn="ctr">
              <a:spcBef>
                <a:spcPts val="0"/>
              </a:spcBef>
              <a:buClr>
                <a:srgbClr val="333333"/>
              </a:buClr>
              <a:buSzPts val="2800"/>
              <a:buNone/>
            </a:pPr>
            <a:endParaRPr lang="en-IE" b="1" dirty="0">
              <a:solidFill>
                <a:srgbClr val="333333"/>
              </a:solidFill>
              <a:ea typeface="Calibri"/>
              <a:cs typeface="Calibri"/>
              <a:sym typeface="Calibri"/>
            </a:endParaRPr>
          </a:p>
          <a:p>
            <a:pPr marL="0" indent="0" algn="ctr">
              <a:spcBef>
                <a:spcPts val="0"/>
              </a:spcBef>
              <a:buClr>
                <a:srgbClr val="333333"/>
              </a:buClr>
              <a:buSzPts val="2800"/>
              <a:buNone/>
            </a:pPr>
            <a:endParaRPr dirty="0">
              <a:solidFill>
                <a:srgbClr val="333333"/>
              </a:solidFill>
            </a:endParaRPr>
          </a:p>
        </p:txBody>
      </p:sp>
    </p:spTree>
    <p:extLst>
      <p:ext uri="{BB962C8B-B14F-4D97-AF65-F5344CB8AC3E}">
        <p14:creationId xmlns:p14="http://schemas.microsoft.com/office/powerpoint/2010/main" val="96947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591" y="6413102"/>
            <a:ext cx="2412395" cy="530358"/>
          </a:xfrm>
          <a:prstGeom prst="rect">
            <a:avLst/>
          </a:prstGeom>
        </p:spPr>
      </p:pic>
      <p:sp>
        <p:nvSpPr>
          <p:cNvPr id="8" name="Content Placeholder 4"/>
          <p:cNvSpPr txBox="1">
            <a:spLocks/>
          </p:cNvSpPr>
          <p:nvPr/>
        </p:nvSpPr>
        <p:spPr>
          <a:xfrm>
            <a:off x="860669" y="1728668"/>
            <a:ext cx="8293354" cy="4588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What does inclusion mean to you?</a:t>
            </a:r>
          </a:p>
          <a:p>
            <a:r>
              <a:rPr lang="en-GB" dirty="0"/>
              <a:t>‘Ask Us, Hear Us, Include Us!’</a:t>
            </a:r>
          </a:p>
          <a:p>
            <a:endParaRPr lang="en-GB"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10" y="2809085"/>
            <a:ext cx="5819776" cy="327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45710" y="6233154"/>
            <a:ext cx="6923881" cy="317459"/>
          </a:xfrm>
          <a:prstGeom prst="rect">
            <a:avLst/>
          </a:prstGeom>
          <a:noFill/>
        </p:spPr>
        <p:txBody>
          <a:bodyPr wrap="square" rtlCol="0">
            <a:spAutoFit/>
          </a:bodyPr>
          <a:lstStyle/>
          <a:p>
            <a:r>
              <a:rPr lang="en-GB" sz="1463" dirty="0">
                <a:hlinkClick r:id="rId5"/>
              </a:rPr>
              <a:t>Click here for the film</a:t>
            </a:r>
            <a:endParaRPr lang="en-GB" sz="1463" dirty="0"/>
          </a:p>
        </p:txBody>
      </p:sp>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6724139" y="2809085"/>
            <a:ext cx="1071086" cy="984409"/>
          </a:xfrm>
          <a:prstGeom prst="rect">
            <a:avLst/>
          </a:prstGeom>
        </p:spPr>
      </p:pic>
      <p:sp>
        <p:nvSpPr>
          <p:cNvPr id="12" name="Google Shape;111;p4"/>
          <p:cNvSpPr txBox="1">
            <a:spLocks/>
          </p:cNvSpPr>
          <p:nvPr/>
        </p:nvSpPr>
        <p:spPr>
          <a:xfrm>
            <a:off x="358084" y="231638"/>
            <a:ext cx="6547214" cy="1344987"/>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dirty="0"/>
          </a:p>
          <a:p>
            <a:pPr marL="0" indent="0">
              <a:buNone/>
            </a:pPr>
            <a:r>
              <a:rPr lang="en-US" sz="4700" b="1" dirty="0"/>
              <a:t>Understanding and Planning for Inclusion</a:t>
            </a:r>
          </a:p>
          <a:p>
            <a:endParaRPr lang="en-GB" i="1" dirty="0">
              <a:solidFill>
                <a:srgbClr val="0070C0"/>
              </a:solidFill>
            </a:endParaRPr>
          </a:p>
        </p:txBody>
      </p:sp>
      <p:pic>
        <p:nvPicPr>
          <p:cNvPr id="13" name="Google Shape;109;p4"/>
          <p:cNvPicPr preferRelativeResize="0"/>
          <p:nvPr/>
        </p:nvPicPr>
        <p:blipFill rotWithShape="1">
          <a:blip r:embed="rId7">
            <a:alphaModFix/>
          </a:blip>
          <a:srcRect/>
          <a:stretch/>
        </p:blipFill>
        <p:spPr>
          <a:xfrm>
            <a:off x="7909560" y="807720"/>
            <a:ext cx="1699295" cy="1113403"/>
          </a:xfrm>
          <a:prstGeom prst="rect">
            <a:avLst/>
          </a:prstGeom>
          <a:noFill/>
          <a:ln>
            <a:noFill/>
          </a:ln>
        </p:spPr>
      </p:pic>
    </p:spTree>
    <p:extLst>
      <p:ext uri="{BB962C8B-B14F-4D97-AF65-F5344CB8AC3E}">
        <p14:creationId xmlns:p14="http://schemas.microsoft.com/office/powerpoint/2010/main" val="295146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85000" lnSpcReduction="20000"/>
          </a:bodyPr>
          <a:lstStyle/>
          <a:p>
            <a:pPr marL="0" indent="0">
              <a:buNone/>
            </a:pPr>
            <a:r>
              <a:rPr lang="en-GB" b="1" dirty="0"/>
              <a:t>Reflect on the themes of inclusion identified by the Young Ambassadors and discuss how they relate to your thinking:</a:t>
            </a:r>
          </a:p>
          <a:p>
            <a:endParaRPr lang="en-GB" sz="2400" b="1" dirty="0"/>
          </a:p>
          <a:p>
            <a:pPr marL="457200" indent="-457200"/>
            <a:r>
              <a:rPr lang="en-GB" dirty="0"/>
              <a:t>The need to be respected</a:t>
            </a:r>
          </a:p>
          <a:p>
            <a:pPr marL="457200" indent="-457200"/>
            <a:r>
              <a:rPr lang="en-GB" dirty="0"/>
              <a:t>Treated equally</a:t>
            </a:r>
          </a:p>
          <a:p>
            <a:pPr marL="457200" indent="-457200"/>
            <a:r>
              <a:rPr lang="en-GB" dirty="0"/>
              <a:t>Recognising Strengths</a:t>
            </a:r>
          </a:p>
          <a:p>
            <a:pPr marL="457200" indent="-457200"/>
            <a:r>
              <a:rPr lang="en-GB" dirty="0"/>
              <a:t>Friendship and belonging</a:t>
            </a:r>
          </a:p>
          <a:p>
            <a:pPr marL="457200" indent="-457200"/>
            <a:r>
              <a:rPr lang="en-GB" dirty="0"/>
              <a:t>Positive attitudes</a:t>
            </a:r>
          </a:p>
          <a:p>
            <a:pPr marL="457200" indent="-457200"/>
            <a:r>
              <a:rPr lang="en-GB" dirty="0"/>
              <a:t>Awareness of Additional Support Needs</a:t>
            </a:r>
          </a:p>
          <a:p>
            <a:endParaRPr lang="en-GB" i="1" dirty="0">
              <a:solidFill>
                <a:srgbClr val="0070C0"/>
              </a:solidFill>
            </a:endParaRPr>
          </a:p>
        </p:txBody>
      </p:sp>
    </p:spTree>
    <p:extLst>
      <p:ext uri="{BB962C8B-B14F-4D97-AF65-F5344CB8AC3E}">
        <p14:creationId xmlns:p14="http://schemas.microsoft.com/office/powerpoint/2010/main" val="84809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816797" y="308139"/>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681038" y="1588168"/>
            <a:ext cx="8543925" cy="407355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92500" lnSpcReduction="20000"/>
          </a:bodyPr>
          <a:lstStyle/>
          <a:p>
            <a:pPr marL="0" indent="0">
              <a:buNone/>
            </a:pPr>
            <a:r>
              <a:rPr lang="en-US" b="1" dirty="0"/>
              <a:t>Inclusion</a:t>
            </a:r>
          </a:p>
          <a:p>
            <a:pPr marL="0" indent="0">
              <a:buNone/>
            </a:pPr>
            <a:endParaRPr lang="en-US" b="1" dirty="0"/>
          </a:p>
          <a:p>
            <a:pPr marL="0" indent="0">
              <a:buNone/>
            </a:pPr>
            <a:r>
              <a:rPr lang="en-US" dirty="0"/>
              <a:t>A sense of belonging, which includes feeling respected, valued for who you are, feeling a level of supportive energy and commitment from others. This means that diversity is valued and promoted within learning communities. </a:t>
            </a:r>
          </a:p>
          <a:p>
            <a:pPr marL="0" indent="0">
              <a:buNone/>
            </a:pPr>
            <a:endParaRPr lang="en-US" dirty="0"/>
          </a:p>
          <a:p>
            <a:pPr marL="0" indent="0">
              <a:buNone/>
            </a:pPr>
            <a:r>
              <a:rPr lang="en-GB" dirty="0"/>
              <a:t>Inclusion does not ensure inclusiveness, there is a need to recognise and respond to barriers that exclude which means that inclusion is an ongoing process and attitude which goes beyond simple integration.</a:t>
            </a:r>
            <a:r>
              <a:rPr lang="en-GB" sz="2400" dirty="0"/>
              <a:t> </a:t>
            </a:r>
          </a:p>
          <a:p>
            <a:endParaRPr lang="en-GB" i="1" dirty="0">
              <a:solidFill>
                <a:srgbClr val="0070C0"/>
              </a:solidFill>
            </a:endParaRPr>
          </a:p>
        </p:txBody>
      </p:sp>
    </p:spTree>
    <p:extLst>
      <p:ext uri="{BB962C8B-B14F-4D97-AF65-F5344CB8AC3E}">
        <p14:creationId xmlns:p14="http://schemas.microsoft.com/office/powerpoint/2010/main" val="155953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92500" lnSpcReduction="10000"/>
          </a:bodyPr>
          <a:lstStyle/>
          <a:p>
            <a:pPr marL="0" indent="0" algn="ctr">
              <a:buNone/>
            </a:pPr>
            <a:r>
              <a:rPr lang="en-GB" b="1" dirty="0"/>
              <a:t>Inclusive Education: A human right</a:t>
            </a:r>
          </a:p>
          <a:p>
            <a:pPr marL="0" indent="0" algn="ctr">
              <a:buNone/>
            </a:pPr>
            <a:endParaRPr lang="en-US" sz="900" b="1" dirty="0"/>
          </a:p>
          <a:p>
            <a:r>
              <a:rPr lang="en-US" dirty="0"/>
              <a:t>Inclusive education for all learners is a right that has been increasingly </a:t>
            </a:r>
            <a:r>
              <a:rPr lang="en-US" dirty="0" err="1"/>
              <a:t>recognised</a:t>
            </a:r>
            <a:r>
              <a:rPr lang="en-US" dirty="0"/>
              <a:t> internationally in recent decades. </a:t>
            </a:r>
          </a:p>
          <a:p>
            <a:r>
              <a:rPr lang="en-US" dirty="0"/>
              <a:t>Legislation supporting inclusive education:</a:t>
            </a:r>
          </a:p>
          <a:p>
            <a:pPr lvl="1"/>
            <a:r>
              <a:rPr lang="en-US" b="1" dirty="0"/>
              <a:t>1948/1989 - United Nations Convention on the Rights of the Child</a:t>
            </a:r>
          </a:p>
          <a:p>
            <a:pPr lvl="1"/>
            <a:r>
              <a:rPr lang="en-GB" b="1" dirty="0"/>
              <a:t>1978 /2015- The International Charter for Physical Education, Physical Activity and Sport (Sport Charter, UNESCO)</a:t>
            </a:r>
            <a:endParaRPr lang="en-US" b="1" dirty="0"/>
          </a:p>
          <a:p>
            <a:pPr lvl="1"/>
            <a:r>
              <a:rPr lang="en-US" b="1" dirty="0"/>
              <a:t>2006 -</a:t>
            </a:r>
            <a:r>
              <a:rPr lang="en-US" dirty="0"/>
              <a:t> </a:t>
            </a:r>
            <a:r>
              <a:rPr lang="en-US" b="1" dirty="0"/>
              <a:t>United Nations Convention on the Rights of Persons with Disabilities </a:t>
            </a:r>
          </a:p>
          <a:p>
            <a:endParaRPr lang="en-GB" i="1" dirty="0">
              <a:solidFill>
                <a:srgbClr val="0070C0"/>
              </a:solidFill>
            </a:endParaRPr>
          </a:p>
        </p:txBody>
      </p:sp>
    </p:spTree>
    <p:extLst>
      <p:ext uri="{BB962C8B-B14F-4D97-AF65-F5344CB8AC3E}">
        <p14:creationId xmlns:p14="http://schemas.microsoft.com/office/powerpoint/2010/main" val="285921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prstGeom prst="rect">
            <a:avLst/>
          </a:prstGeom>
          <a:solidFill>
            <a:schemeClr val="lt1"/>
          </a:solidFill>
          <a:ln>
            <a:noFill/>
          </a:ln>
        </p:spPr>
        <p:txBody>
          <a:bodyPr spcFirstLastPara="1" vert="horz" wrap="square" lIns="74283" tIns="37131" rIns="74283" bIns="37131" rtlCol="0" anchor="ctr" anchorCtr="0">
            <a:normAutofit/>
          </a:bodyPr>
          <a:lstStyle/>
          <a:p>
            <a:r>
              <a:rPr lang="en-US" b="1" dirty="0"/>
              <a:t>Understanding and Planning for Inclusion</a:t>
            </a:r>
            <a:endParaRPr dirty="0"/>
          </a:p>
        </p:txBody>
      </p:sp>
      <p:sp>
        <p:nvSpPr>
          <p:cNvPr id="4" name="Content Placeholder 3"/>
          <p:cNvSpPr>
            <a:spLocks noGrp="1"/>
          </p:cNvSpPr>
          <p:nvPr>
            <p:ph idx="1"/>
          </p:nvPr>
        </p:nvSpPr>
        <p:spPr>
          <a:xfrm>
            <a:off x="411480" y="1825625"/>
            <a:ext cx="8813483" cy="4351338"/>
          </a:xfrm>
        </p:spPr>
        <p:txBody>
          <a:bodyPr/>
          <a:lstStyle/>
          <a:p>
            <a:pPr marL="0" indent="0">
              <a:buNone/>
            </a:pPr>
            <a:r>
              <a:rPr lang="en-GB" b="1" dirty="0"/>
              <a:t>DIVERSITY</a:t>
            </a:r>
          </a:p>
          <a:p>
            <a:r>
              <a:rPr lang="en-GB" dirty="0"/>
              <a:t>Individual differences should be expected, understood and valued. </a:t>
            </a:r>
          </a:p>
          <a:p>
            <a:r>
              <a:rPr lang="en-GB" dirty="0"/>
              <a:t>Engage young people in dialogue about difference, diversity, tolerance, trust, respect and inclusion.</a:t>
            </a:r>
          </a:p>
          <a:p>
            <a:r>
              <a:rPr lang="en-GB" dirty="0"/>
              <a:t>Know and understand learners and their needs.</a:t>
            </a:r>
          </a:p>
          <a:p>
            <a:r>
              <a:rPr lang="en-GB" dirty="0"/>
              <a:t>Continuous process responding to and learning from diversity.</a:t>
            </a:r>
          </a:p>
          <a:p>
            <a:endParaRPr lang="en-GB" dirty="0"/>
          </a:p>
        </p:txBody>
      </p:sp>
      <p:pic>
        <p:nvPicPr>
          <p:cNvPr id="109" name="Google Shape;109;p4"/>
          <p:cNvPicPr preferRelativeResize="0"/>
          <p:nvPr/>
        </p:nvPicPr>
        <p:blipFill rotWithShape="1">
          <a:blip r:embed="rId3">
            <a:alphaModFix/>
          </a:blip>
          <a:srcRect/>
          <a:stretch/>
        </p:blipFill>
        <p:spPr>
          <a:xfrm>
            <a:off x="7816797" y="544265"/>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pic>
        <p:nvPicPr>
          <p:cNvPr id="8" name="Picture 7" descr="https://lh4.googleusercontent.com/3-b1KtKdlfFHzwPw9yPsKsv93e4Jdo8XyjWvjOiO51NJpsiq26tMrnDkrJDIBkDpU0BN8fpY5EC-sNh95ow9B1fnSaWoZKueKL_9xjG2S4hc_VquTnhGZOnju8ZTcGwFrw">
            <a:extLst>
              <a:ext uri="{FF2B5EF4-FFF2-40B4-BE49-F238E27FC236}">
                <a16:creationId xmlns:a16="http://schemas.microsoft.com/office/drawing/2014/main" id="{10EE5336-24BE-4619-AC74-A0ABE39C7AD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1553" y="5357070"/>
            <a:ext cx="6142893" cy="1371601"/>
          </a:xfrm>
          <a:prstGeom prst="rect">
            <a:avLst/>
          </a:prstGeom>
          <a:noFill/>
          <a:ln>
            <a:noFill/>
          </a:ln>
        </p:spPr>
      </p:pic>
    </p:spTree>
    <p:extLst>
      <p:ext uri="{BB962C8B-B14F-4D97-AF65-F5344CB8AC3E}">
        <p14:creationId xmlns:p14="http://schemas.microsoft.com/office/powerpoint/2010/main" val="95506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498158" y="2158229"/>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a:bodyPr>
          <a:lstStyle/>
          <a:p>
            <a:pPr marL="0" indent="0">
              <a:buNone/>
            </a:pPr>
            <a:r>
              <a:rPr lang="en-GB" b="1" dirty="0"/>
              <a:t>Discussion</a:t>
            </a:r>
          </a:p>
          <a:p>
            <a:pPr marL="0" indent="0">
              <a:buNone/>
            </a:pPr>
            <a:r>
              <a:rPr lang="en-GB" b="1" dirty="0"/>
              <a:t>Reflect on the definition of inclusion and links with diversity and human rights.</a:t>
            </a:r>
          </a:p>
          <a:p>
            <a:pPr marL="0" indent="0">
              <a:buNone/>
            </a:pPr>
            <a:endParaRPr lang="en-GB" b="1" dirty="0"/>
          </a:p>
          <a:p>
            <a:r>
              <a:rPr lang="en-GB" b="1" dirty="0"/>
              <a:t>What does inclusive practice in physical education look like? Consider examples from your own practice or practice you have observed.</a:t>
            </a:r>
          </a:p>
          <a:p>
            <a:endParaRPr lang="en-GB" dirty="0"/>
          </a:p>
        </p:txBody>
      </p:sp>
    </p:spTree>
    <p:extLst>
      <p:ext uri="{BB962C8B-B14F-4D97-AF65-F5344CB8AC3E}">
        <p14:creationId xmlns:p14="http://schemas.microsoft.com/office/powerpoint/2010/main" val="295004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1038" y="939602"/>
            <a:ext cx="6487054" cy="1077020"/>
          </a:xfrm>
          <a:prstGeom prst="rect">
            <a:avLst/>
          </a:prstGeom>
          <a:solidFill>
            <a:schemeClr val="lt1"/>
          </a:solidFill>
          <a:ln>
            <a:noFill/>
          </a:ln>
        </p:spPr>
        <p:txBody>
          <a:bodyPr spcFirstLastPara="1" vert="horz" wrap="square" lIns="74283" tIns="37131" rIns="74283" bIns="37131" rtlCol="0" anchor="ctr" anchorCtr="0">
            <a:normAutofit fontScale="90000"/>
          </a:bodyPr>
          <a:lstStyle/>
          <a:p>
            <a:r>
              <a:rPr lang="en-US" b="1" dirty="0"/>
              <a:t>Understanding and Planning for Inclusion</a:t>
            </a:r>
            <a:br>
              <a:rPr lang="en-US" b="1" dirty="0"/>
            </a:br>
            <a:br>
              <a:rPr lang="en-US" b="1" dirty="0"/>
            </a:br>
            <a:endParaRPr dirty="0"/>
          </a:p>
        </p:txBody>
      </p:sp>
      <p:pic>
        <p:nvPicPr>
          <p:cNvPr id="109" name="Google Shape;109;p4"/>
          <p:cNvPicPr preferRelativeResize="0"/>
          <p:nvPr/>
        </p:nvPicPr>
        <p:blipFill rotWithShape="1">
          <a:blip r:embed="rId3">
            <a:alphaModFix/>
          </a:blip>
          <a:srcRect/>
          <a:stretch/>
        </p:blipFill>
        <p:spPr>
          <a:xfrm>
            <a:off x="7594601" y="903573"/>
            <a:ext cx="1806885" cy="111304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7534482" y="5693691"/>
            <a:ext cx="2371517" cy="521372"/>
          </a:xfrm>
          <a:prstGeom prst="rect">
            <a:avLst/>
          </a:prstGeom>
          <a:noFill/>
          <a:ln>
            <a:noFill/>
          </a:ln>
        </p:spPr>
      </p:pic>
      <p:sp>
        <p:nvSpPr>
          <p:cNvPr id="111" name="Google Shape;111;p4"/>
          <p:cNvSpPr txBox="1">
            <a:spLocks noGrp="1"/>
          </p:cNvSpPr>
          <p:nvPr>
            <p:ph type="body" idx="1"/>
          </p:nvPr>
        </p:nvSpPr>
        <p:spPr>
          <a:xfrm>
            <a:off x="681038" y="2126258"/>
            <a:ext cx="8543925" cy="3535462"/>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92500" lnSpcReduction="20000"/>
          </a:bodyPr>
          <a:lstStyle/>
          <a:p>
            <a:pPr marL="0" indent="0">
              <a:buNone/>
            </a:pPr>
            <a:r>
              <a:rPr lang="en-GB" b="1" dirty="0"/>
              <a:t>Inclusive Pedagogy – Key considerations</a:t>
            </a:r>
          </a:p>
          <a:p>
            <a:pPr marL="0" indent="0">
              <a:buNone/>
            </a:pPr>
            <a:endParaRPr lang="en-GB" b="1" dirty="0"/>
          </a:p>
          <a:p>
            <a:r>
              <a:rPr lang="en-GB" dirty="0"/>
              <a:t>Attitude, listening to learners.</a:t>
            </a:r>
          </a:p>
          <a:p>
            <a:r>
              <a:rPr lang="en-GB" dirty="0"/>
              <a:t>“Shifting the gaze from most and some to everybody” (Florian, 2015, p. 16).</a:t>
            </a:r>
          </a:p>
          <a:p>
            <a:r>
              <a:rPr lang="en-GB" dirty="0"/>
              <a:t>Understand that every learner is different and that learning occurs through shared activity in social contexts.</a:t>
            </a:r>
          </a:p>
          <a:p>
            <a:r>
              <a:rPr lang="en-GB" dirty="0"/>
              <a:t>Inclusion is an ongoing process concerned with the identification and removal of barriers.</a:t>
            </a:r>
          </a:p>
        </p:txBody>
      </p:sp>
    </p:spTree>
    <p:extLst>
      <p:ext uri="{BB962C8B-B14F-4D97-AF65-F5344CB8AC3E}">
        <p14:creationId xmlns:p14="http://schemas.microsoft.com/office/powerpoint/2010/main" val="29283078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20969C7006804F93463AD8171FBA19" ma:contentTypeVersion="13" ma:contentTypeDescription="Create a new document." ma:contentTypeScope="" ma:versionID="906bb28c515e5504f2b4bb0f8b4454b8">
  <xsd:schema xmlns:xsd="http://www.w3.org/2001/XMLSchema" xmlns:xs="http://www.w3.org/2001/XMLSchema" xmlns:p="http://schemas.microsoft.com/office/2006/metadata/properties" xmlns:ns3="bb46e245-055a-4178-a364-62b322457063" xmlns:ns4="10de56a4-1adc-4490-a824-1f4e764195b3" targetNamespace="http://schemas.microsoft.com/office/2006/metadata/properties" ma:root="true" ma:fieldsID="c4664a6ff6496708239df9c59c9d0f5e" ns3:_="" ns4:_="">
    <xsd:import namespace="bb46e245-055a-4178-a364-62b322457063"/>
    <xsd:import namespace="10de56a4-1adc-4490-a824-1f4e764195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6e245-055a-4178-a364-62b322457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de56a4-1adc-4490-a824-1f4e764195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D22E5-A70A-49A7-A266-D7FB10621B61}">
  <ds:schemaRefs>
    <ds:schemaRef ds:uri="http://schemas.microsoft.com/sharepoint/v3/contenttype/forms"/>
  </ds:schemaRefs>
</ds:datastoreItem>
</file>

<file path=customXml/itemProps2.xml><?xml version="1.0" encoding="utf-8"?>
<ds:datastoreItem xmlns:ds="http://schemas.openxmlformats.org/officeDocument/2006/customXml" ds:itemID="{A30CC035-450E-41C8-A0B4-DE2D9CFFF95E}">
  <ds:schemaRefs>
    <ds:schemaRef ds:uri="http://purl.org/dc/dcmitype/"/>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bb46e245-055a-4178-a364-62b322457063"/>
    <ds:schemaRef ds:uri="10de56a4-1adc-4490-a824-1f4e764195b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CCF180D-D6A6-478E-BB40-9CF50BDD1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6e245-055a-4178-a364-62b322457063"/>
    <ds:schemaRef ds:uri="10de56a4-1adc-4490-a824-1f4e76419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2558</TotalTime>
  <Words>3222</Words>
  <Application>Microsoft Office PowerPoint</Application>
  <PresentationFormat>A4 Paper (210x297 mm)</PresentationFormat>
  <Paragraphs>245</Paragraphs>
  <Slides>19</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Professional Learning Workshop  </vt:lpstr>
      <vt:lpstr>Part A: Classroom</vt:lpstr>
      <vt:lpstr>PowerPoint Presentation</vt:lpstr>
      <vt:lpstr>Understanding and Planning for Inclusion  </vt:lpstr>
      <vt:lpstr>Understanding and Planning for Inclusion  </vt:lpstr>
      <vt:lpstr>Understanding and Planning for Inclusion  </vt:lpstr>
      <vt:lpstr>Understanding and Planning for Inclusion</vt:lpstr>
      <vt:lpstr>Understanding and Planning for Inclusion  </vt:lpstr>
      <vt:lpstr>Understanding and Planning for Inclusion  </vt:lpstr>
      <vt:lpstr>Understanding and Planning for Inclusion  </vt:lpstr>
      <vt:lpstr>Understanding and Planning for Inclusion  </vt:lpstr>
      <vt:lpstr>Understanding and Planning for Inclusion </vt:lpstr>
      <vt:lpstr>Understanding and Planning for Inclusion  </vt:lpstr>
      <vt:lpstr>Approaches to Support Inclusion in Physical Education  </vt:lpstr>
      <vt:lpstr>Universal Design for Learning</vt:lpstr>
      <vt:lpstr>Approaches to Support Inclusion in Physical Education </vt:lpstr>
      <vt:lpstr>Approaches to Support Inclusion in Physical Education </vt:lpstr>
      <vt:lpstr>Understanding and Planning for Inclusion </vt:lpstr>
      <vt:lpstr>References  </vt:lpstr>
    </vt:vector>
  </TitlesOfParts>
  <Company>University of Luxembourg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 SCHEUER</dc:creator>
  <cp:lastModifiedBy>Staff Jackie Gallagher</cp:lastModifiedBy>
  <cp:revision>115</cp:revision>
  <cp:lastPrinted>2021-03-18T14:37:49Z</cp:lastPrinted>
  <dcterms:created xsi:type="dcterms:W3CDTF">2019-04-04T08:24:04Z</dcterms:created>
  <dcterms:modified xsi:type="dcterms:W3CDTF">2021-04-30T14:55:15Z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0x010100FA20969C7006804F93463AD8171FBA19</vt:lpwstr>
  </property>
</Properties>
</file>