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906000"/>
  <p:notesSz cx="6858000" cy="99456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12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2971800" cy="497284"/>
          </a:xfrm>
          <a:prstGeom prst="rect">
            <a:avLst/>
          </a:prstGeom>
          <a:noFill/>
          <a:ln>
            <a:noFill/>
          </a:ln>
        </p:spPr>
        <p:txBody>
          <a:bodyPr anchorCtr="0" anchor="t" bIns="46075" lIns="92150" spcFirstLastPara="1" rIns="92150" wrap="square" tIns="460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4" y="1"/>
            <a:ext cx="2971800" cy="497284"/>
          </a:xfrm>
          <a:prstGeom prst="rect">
            <a:avLst/>
          </a:prstGeom>
          <a:noFill/>
          <a:ln>
            <a:noFill/>
          </a:ln>
        </p:spPr>
        <p:txBody>
          <a:bodyPr anchorCtr="0" anchor="t" bIns="46075" lIns="92150" spcFirstLastPara="1" rIns="92150" wrap="square" tIns="4607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33425" y="744538"/>
            <a:ext cx="5391150" cy="37322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1" y="4724202"/>
            <a:ext cx="5486400" cy="4475559"/>
          </a:xfrm>
          <a:prstGeom prst="rect">
            <a:avLst/>
          </a:prstGeom>
          <a:noFill/>
          <a:ln>
            <a:noFill/>
          </a:ln>
        </p:spPr>
        <p:txBody>
          <a:bodyPr anchorCtr="0" anchor="t" bIns="46075" lIns="92150" spcFirstLastPara="1" rIns="92150" wrap="square" tIns="46075">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46678"/>
            <a:ext cx="2971800" cy="497284"/>
          </a:xfrm>
          <a:prstGeom prst="rect">
            <a:avLst/>
          </a:prstGeom>
          <a:noFill/>
          <a:ln>
            <a:noFill/>
          </a:ln>
        </p:spPr>
        <p:txBody>
          <a:bodyPr anchorCtr="0" anchor="b" bIns="46075" lIns="92150" spcFirstLastPara="1" rIns="92150" wrap="square" tIns="4607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4" y="9446678"/>
            <a:ext cx="2971800" cy="497284"/>
          </a:xfrm>
          <a:prstGeom prst="rect">
            <a:avLst/>
          </a:prstGeom>
          <a:noFill/>
          <a:ln>
            <a:noFill/>
          </a:ln>
        </p:spPr>
        <p:txBody>
          <a:bodyPr anchorCtr="0" anchor="b" bIns="46075" lIns="92150" spcFirstLastPara="1" rIns="92150" wrap="square" tIns="46075">
            <a:noAutofit/>
          </a:bodyPr>
          <a:lstStyle/>
          <a:p>
            <a:pPr indent="0" lvl="0" marL="0" marR="0" rtl="0" algn="r">
              <a:spcBef>
                <a:spcPts val="0"/>
              </a:spcBef>
              <a:spcAft>
                <a:spcPts val="0"/>
              </a:spcAft>
              <a:buNone/>
            </a:pPr>
            <a:fld id="{00000000-1234-1234-1234-123412341234}" type="slidenum">
              <a:rPr b="0" i="0" lang="en-I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t/>
            </a:r>
            <a:endParaRPr b="1" sz="1800"/>
          </a:p>
        </p:txBody>
      </p:sp>
      <p:sp>
        <p:nvSpPr>
          <p:cNvPr id="87" name="Google Shape;87;p1: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2: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800"/>
              <a:t>JG</a:t>
            </a:r>
            <a:endParaRPr/>
          </a:p>
          <a:p>
            <a:pPr indent="0" lvl="0" marL="0" rtl="0" algn="l">
              <a:spcBef>
                <a:spcPts val="0"/>
              </a:spcBef>
              <a:spcAft>
                <a:spcPts val="0"/>
              </a:spcAft>
              <a:buNone/>
            </a:pPr>
            <a:r>
              <a:t/>
            </a:r>
            <a:endParaRPr b="1" sz="1800"/>
          </a:p>
        </p:txBody>
      </p:sp>
      <p:sp>
        <p:nvSpPr>
          <p:cNvPr id="98" name="Google Shape;98;p2: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3: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800"/>
              <a:t>JG</a:t>
            </a:r>
            <a:endParaRPr/>
          </a:p>
          <a:p>
            <a:pPr indent="0" lvl="0" marL="0" rtl="0" algn="l">
              <a:spcBef>
                <a:spcPts val="0"/>
              </a:spcBef>
              <a:spcAft>
                <a:spcPts val="0"/>
              </a:spcAft>
              <a:buNone/>
            </a:pPr>
            <a:r>
              <a:t/>
            </a:r>
            <a:endParaRPr sz="1800"/>
          </a:p>
          <a:p>
            <a:pPr indent="0" lvl="0" marL="0" rtl="0" algn="l">
              <a:spcBef>
                <a:spcPts val="0"/>
              </a:spcBef>
              <a:spcAft>
                <a:spcPts val="0"/>
              </a:spcAft>
              <a:buNone/>
            </a:pPr>
            <a:r>
              <a:rPr lang="en-IE" sz="1000"/>
              <a:t>Partners from Luxembourg, Ireland, The Netherlands, Slovakia, Spain, Scotland.</a:t>
            </a:r>
            <a:endParaRPr/>
          </a:p>
          <a:p>
            <a:pPr indent="0" lvl="0" marL="0" rtl="0" algn="l">
              <a:spcBef>
                <a:spcPts val="0"/>
              </a:spcBef>
              <a:spcAft>
                <a:spcPts val="0"/>
              </a:spcAft>
              <a:buNone/>
            </a:pPr>
            <a:r>
              <a:t/>
            </a:r>
            <a:endParaRPr b="1" sz="1800"/>
          </a:p>
        </p:txBody>
      </p:sp>
      <p:sp>
        <p:nvSpPr>
          <p:cNvPr id="107" name="Google Shape;107;p3: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4: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4: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1000"/>
              <a:t>JG</a:t>
            </a:r>
            <a:endParaRPr/>
          </a:p>
          <a:p>
            <a:pPr indent="0" lvl="0" marL="0" rtl="0" algn="l">
              <a:spcBef>
                <a:spcPts val="0"/>
              </a:spcBef>
              <a:spcAft>
                <a:spcPts val="0"/>
              </a:spcAft>
              <a:buNone/>
            </a:pPr>
            <a:r>
              <a:t/>
            </a:r>
            <a:endParaRPr b="1" sz="1800"/>
          </a:p>
        </p:txBody>
      </p:sp>
      <p:sp>
        <p:nvSpPr>
          <p:cNvPr id="126" name="Google Shape;126;p4: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5: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5: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1000"/>
              <a:t>JG</a:t>
            </a:r>
            <a:endParaRPr/>
          </a:p>
          <a:p>
            <a:pPr indent="0" lvl="0" marL="0" rtl="0" algn="l">
              <a:spcBef>
                <a:spcPts val="0"/>
              </a:spcBef>
              <a:spcAft>
                <a:spcPts val="0"/>
              </a:spcAft>
              <a:buNone/>
            </a:pPr>
            <a:r>
              <a:t/>
            </a:r>
            <a:endParaRPr b="1" sz="1800"/>
          </a:p>
        </p:txBody>
      </p:sp>
      <p:sp>
        <p:nvSpPr>
          <p:cNvPr id="135" name="Google Shape;135;p5: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6: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3" name="Google Shape;143;p6: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1000"/>
              <a:t>JG</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In informing the design and content of the DIPPE toolkit a Literature Review was conducted and a Teacher Questionnaire distributed</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The purpose of the Literature Review was to provide context to the research undertaken and the associated resources to be developed and as such the review mapped the current situation regarding the inclusion of children with additional needs in primary physical education. It also provided an overview of inclusion, its varying definitions and the understanding of inclusion as a human right, it explore the key principle and strategies that inform inclusive education in practice – This exploration in turn informed the development of the toolkit.</a:t>
            </a:r>
            <a:endParaRPr/>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rPr lang="en-IE" sz="1000"/>
              <a:t>The aim of the questionnaire was to obtain practitioner feedback to assist in informing the design and content of the DIPPE toolkit</a:t>
            </a:r>
            <a:endParaRPr/>
          </a:p>
          <a:p>
            <a:pPr indent="0" lvl="0" marL="0" rtl="0" algn="l">
              <a:spcBef>
                <a:spcPts val="0"/>
              </a:spcBef>
              <a:spcAft>
                <a:spcPts val="0"/>
              </a:spcAft>
              <a:buNone/>
            </a:pPr>
            <a:r>
              <a:t/>
            </a:r>
            <a:endParaRPr b="1" sz="1800"/>
          </a:p>
        </p:txBody>
      </p:sp>
      <p:sp>
        <p:nvSpPr>
          <p:cNvPr id="144" name="Google Shape;144;p6: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7: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7: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1000"/>
              <a:t>JG</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An online questionnaire was distributed to primary teachers who teach physical education in primary schools in Europe. </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The questionnaire was distributed in our partners countries, with each partner aiming to receive 50 + responses using school and professional, association networks and social media platforms to reach teachers. In addition EUPEA members also assisted in the distribution of the questionnaire. As evidenced in the slide 1206 teachers responded to the online questionnaire – in addition over 60% of  these teachers ranked inclusion in physical education in primary schools as important in their countries </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To assist in the design of the toolkit teachers were asked to identify from a list of various additional needs, have they experienced with children in their classroom. The 3 most commonly experienced additional need were motor challenges, emotional challenges and social challenges with 37% of child with AN are always included in PE.</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In addition teachers were also asked to identify the aspects of AN that they would welcome guidance on, as you can see for the graphic above these ANs include</a:t>
            </a:r>
            <a:endParaRPr/>
          </a:p>
          <a:p>
            <a:pPr indent="0" lvl="0" marL="0" rtl="0" algn="l">
              <a:spcBef>
                <a:spcPts val="0"/>
              </a:spcBef>
              <a:spcAft>
                <a:spcPts val="0"/>
              </a:spcAft>
              <a:buNone/>
            </a:pPr>
            <a:r>
              <a:rPr lang="en-IE" sz="1000"/>
              <a:t>Motor, physical, emotional, social and guidance on adapting activities.</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These elements in turn informed the content of the DIPPE toolkit, thus the thematic modules are designed to provide guidance on a wide range of aspects of additional needs (AN) with a particular emphasis on motor, physical and emotional needs but not to the exclusion of other additional aspects identified by significant numbers of respondents.</a:t>
            </a:r>
            <a:endParaRPr/>
          </a:p>
          <a:p>
            <a:pPr indent="0" lvl="0" marL="0" rtl="0" algn="l">
              <a:spcBef>
                <a:spcPts val="0"/>
              </a:spcBef>
              <a:spcAft>
                <a:spcPts val="0"/>
              </a:spcAft>
              <a:buNone/>
            </a:pPr>
            <a:r>
              <a:t/>
            </a:r>
            <a:endParaRPr b="1" sz="1800"/>
          </a:p>
        </p:txBody>
      </p:sp>
      <p:sp>
        <p:nvSpPr>
          <p:cNvPr id="156" name="Google Shape;156;p7: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8:notes"/>
          <p:cNvSpPr/>
          <p:nvPr>
            <p:ph idx="2" type="sldImg"/>
          </p:nvPr>
        </p:nvSpPr>
        <p:spPr>
          <a:xfrm>
            <a:off x="1214438" y="1150938"/>
            <a:ext cx="4491037" cy="310991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8:notes"/>
          <p:cNvSpPr txBox="1"/>
          <p:nvPr>
            <p:ph idx="1" type="body"/>
          </p:nvPr>
        </p:nvSpPr>
        <p:spPr>
          <a:xfrm>
            <a:off x="691886" y="4433100"/>
            <a:ext cx="5535088" cy="3627081"/>
          </a:xfrm>
          <a:prstGeom prst="rect">
            <a:avLst/>
          </a:prstGeom>
          <a:noFill/>
          <a:ln>
            <a:noFill/>
          </a:ln>
        </p:spPr>
        <p:txBody>
          <a:bodyPr anchorCtr="0" anchor="t" bIns="46050" lIns="92125" spcFirstLastPara="1" rIns="92125" wrap="square" tIns="46050">
            <a:noAutofit/>
          </a:bodyPr>
          <a:lstStyle/>
          <a:p>
            <a:pPr indent="0" lvl="0" marL="0" rtl="0" algn="l">
              <a:spcBef>
                <a:spcPts val="0"/>
              </a:spcBef>
              <a:spcAft>
                <a:spcPts val="0"/>
              </a:spcAft>
              <a:buNone/>
            </a:pPr>
            <a:r>
              <a:rPr b="1" lang="en-IE" sz="1000"/>
              <a:t>JG</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The thematic modules are designed to provide guidance on a wide range of aspects of additional needs (AN), listed above.</a:t>
            </a:r>
            <a:endParaRPr/>
          </a:p>
          <a:p>
            <a:pPr indent="0" lvl="0" marL="0" rtl="0" algn="l">
              <a:spcBef>
                <a:spcPts val="0"/>
              </a:spcBef>
              <a:spcAft>
                <a:spcPts val="0"/>
              </a:spcAft>
              <a:buNone/>
            </a:pPr>
            <a:r>
              <a:t/>
            </a:r>
            <a:endParaRPr sz="1000"/>
          </a:p>
          <a:p>
            <a:pPr indent="0" lvl="0" marL="0" rtl="0" algn="l">
              <a:spcBef>
                <a:spcPts val="0"/>
              </a:spcBef>
              <a:spcAft>
                <a:spcPts val="0"/>
              </a:spcAft>
              <a:buNone/>
            </a:pPr>
            <a:r>
              <a:rPr lang="en-IE" sz="1000"/>
              <a:t>In developing these thematic module we were </a:t>
            </a:r>
            <a:r>
              <a:rPr lang="en-IE" sz="1000"/>
              <a:t>cognisant</a:t>
            </a:r>
            <a:r>
              <a:rPr lang="en-IE" sz="1000"/>
              <a:t> of the need to</a:t>
            </a:r>
            <a:endParaRPr/>
          </a:p>
          <a:p>
            <a:pPr indent="-288007" lvl="0" marL="288007" rtl="0" algn="l">
              <a:spcBef>
                <a:spcPts val="0"/>
              </a:spcBef>
              <a:spcAft>
                <a:spcPts val="0"/>
              </a:spcAft>
              <a:buClr>
                <a:schemeClr val="dk1"/>
              </a:buClr>
              <a:buSzPts val="1000"/>
              <a:buFont typeface="Arial"/>
              <a:buChar char="•"/>
            </a:pPr>
            <a:r>
              <a:rPr lang="en-IE" sz="1000"/>
              <a:t>Support the student teacher helping them to reflect on their context and starting point,</a:t>
            </a:r>
            <a:endParaRPr/>
          </a:p>
          <a:p>
            <a:pPr indent="-288007" lvl="0" marL="288007" rtl="0" algn="l">
              <a:spcBef>
                <a:spcPts val="0"/>
              </a:spcBef>
              <a:spcAft>
                <a:spcPts val="0"/>
              </a:spcAft>
              <a:buClr>
                <a:schemeClr val="dk1"/>
              </a:buClr>
              <a:buSzPts val="1000"/>
              <a:buFont typeface="Arial"/>
              <a:buChar char="•"/>
            </a:pPr>
            <a:r>
              <a:rPr lang="en-IE" sz="1000"/>
              <a:t>bridge the gap between theory and practice, </a:t>
            </a:r>
            <a:endParaRPr/>
          </a:p>
          <a:p>
            <a:pPr indent="-288007" lvl="0" marL="288007" rtl="0" algn="l">
              <a:spcBef>
                <a:spcPts val="0"/>
              </a:spcBef>
              <a:spcAft>
                <a:spcPts val="0"/>
              </a:spcAft>
              <a:buClr>
                <a:schemeClr val="dk1"/>
              </a:buClr>
              <a:buSzPts val="1000"/>
              <a:buFont typeface="Arial"/>
              <a:buChar char="•"/>
            </a:pPr>
            <a:r>
              <a:rPr lang="en-IE" sz="1000"/>
              <a:t>recognise the teacher needs at various points on the teaching continuum from pre-service to in-service.</a:t>
            </a:r>
            <a:endParaRPr/>
          </a:p>
          <a:p>
            <a:pPr indent="0" lvl="0" marL="0" rtl="0" algn="l">
              <a:spcBef>
                <a:spcPts val="0"/>
              </a:spcBef>
              <a:spcAft>
                <a:spcPts val="0"/>
              </a:spcAft>
              <a:buNone/>
            </a:pPr>
            <a:r>
              <a:t/>
            </a:r>
            <a:endParaRPr b="1" sz="1800"/>
          </a:p>
        </p:txBody>
      </p:sp>
      <p:sp>
        <p:nvSpPr>
          <p:cNvPr id="167" name="Google Shape;167;p8:notes"/>
          <p:cNvSpPr txBox="1"/>
          <p:nvPr>
            <p:ph idx="12" type="sldNum"/>
          </p:nvPr>
        </p:nvSpPr>
        <p:spPr>
          <a:xfrm>
            <a:off x="3919086" y="8749455"/>
            <a:ext cx="2998173" cy="462181"/>
          </a:xfrm>
          <a:prstGeom prst="rect">
            <a:avLst/>
          </a:prstGeom>
          <a:noFill/>
          <a:ln>
            <a:noFill/>
          </a:ln>
        </p:spPr>
        <p:txBody>
          <a:bodyPr anchorCtr="0" anchor="b" bIns="46050" lIns="92125" spcFirstLastPara="1" rIns="92125" wrap="square" tIns="46050">
            <a:noAutofit/>
          </a:body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742950" y="1122363"/>
            <a:ext cx="84201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238250" y="3602038"/>
            <a:ext cx="74295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681038" y="365127"/>
            <a:ext cx="8543925"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777332" y="-270669"/>
            <a:ext cx="4351338" cy="85439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11"/>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5251054" y="2203053"/>
            <a:ext cx="5811838" cy="213598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917179" y="128985"/>
            <a:ext cx="5811838" cy="628411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12"/>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681038" y="365127"/>
            <a:ext cx="8543925"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681038" y="1825625"/>
            <a:ext cx="8543925"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681038" y="365127"/>
            <a:ext cx="8543925"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681038" y="1825625"/>
            <a:ext cx="421005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4"/>
          <p:cNvSpPr txBox="1"/>
          <p:nvPr>
            <p:ph idx="2" type="body"/>
          </p:nvPr>
        </p:nvSpPr>
        <p:spPr>
          <a:xfrm>
            <a:off x="5014913" y="1825625"/>
            <a:ext cx="421005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4"/>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5"/>
          <p:cNvSpPr txBox="1"/>
          <p:nvPr>
            <p:ph type="title"/>
          </p:nvPr>
        </p:nvSpPr>
        <p:spPr>
          <a:xfrm>
            <a:off x="675879" y="1709740"/>
            <a:ext cx="8543925"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body"/>
          </p:nvPr>
        </p:nvSpPr>
        <p:spPr>
          <a:xfrm>
            <a:off x="675879" y="4589465"/>
            <a:ext cx="8543925"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7" name="Google Shape;37;p5"/>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682328" y="365127"/>
            <a:ext cx="8543925"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682329" y="1681163"/>
            <a:ext cx="4190702"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6"/>
          <p:cNvSpPr txBox="1"/>
          <p:nvPr>
            <p:ph idx="2" type="body"/>
          </p:nvPr>
        </p:nvSpPr>
        <p:spPr>
          <a:xfrm>
            <a:off x="682329" y="2505075"/>
            <a:ext cx="4190702"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6"/>
          <p:cNvSpPr txBox="1"/>
          <p:nvPr>
            <p:ph idx="3" type="body"/>
          </p:nvPr>
        </p:nvSpPr>
        <p:spPr>
          <a:xfrm>
            <a:off x="5014913" y="1681163"/>
            <a:ext cx="4211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6"/>
          <p:cNvSpPr txBox="1"/>
          <p:nvPr>
            <p:ph idx="4" type="body"/>
          </p:nvPr>
        </p:nvSpPr>
        <p:spPr>
          <a:xfrm>
            <a:off x="5014913" y="2505075"/>
            <a:ext cx="4211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6"/>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681038" y="365127"/>
            <a:ext cx="8543925"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682328" y="457200"/>
            <a:ext cx="3194943"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4211340" y="987427"/>
            <a:ext cx="5014913"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9"/>
          <p:cNvSpPr txBox="1"/>
          <p:nvPr>
            <p:ph idx="2" type="body"/>
          </p:nvPr>
        </p:nvSpPr>
        <p:spPr>
          <a:xfrm>
            <a:off x="682328" y="2057400"/>
            <a:ext cx="3194943"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9"/>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682328" y="457200"/>
            <a:ext cx="3194943"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4211340" y="987427"/>
            <a:ext cx="5014913"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682328" y="2057400"/>
            <a:ext cx="3194943"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10"/>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81038" y="365127"/>
            <a:ext cx="8543925"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81038" y="1825625"/>
            <a:ext cx="8543925"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81038" y="6356352"/>
            <a:ext cx="222885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281363" y="6356352"/>
            <a:ext cx="3343275"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996113" y="6356352"/>
            <a:ext cx="222885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1.png"/><Relationship Id="rId5"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1" Type="http://schemas.openxmlformats.org/officeDocument/2006/relationships/image" Target="../media/image11.png"/><Relationship Id="rId10" Type="http://schemas.openxmlformats.org/officeDocument/2006/relationships/image" Target="../media/image13.png"/><Relationship Id="rId13" Type="http://schemas.openxmlformats.org/officeDocument/2006/relationships/image" Target="../media/image9.png"/><Relationship Id="rId12"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4.png"/><Relationship Id="rId4" Type="http://schemas.openxmlformats.org/officeDocument/2006/relationships/image" Target="../media/image15.png"/><Relationship Id="rId9" Type="http://schemas.openxmlformats.org/officeDocument/2006/relationships/image" Target="../media/image5.png"/><Relationship Id="rId15" Type="http://schemas.openxmlformats.org/officeDocument/2006/relationships/image" Target="../media/image12.png"/><Relationship Id="rId14" Type="http://schemas.openxmlformats.org/officeDocument/2006/relationships/image" Target="../media/image10.png"/><Relationship Id="rId5" Type="http://schemas.openxmlformats.org/officeDocument/2006/relationships/image" Target="../media/image4.png"/><Relationship Id="rId6" Type="http://schemas.openxmlformats.org/officeDocument/2006/relationships/image" Target="../media/image2.jpg"/><Relationship Id="rId7" Type="http://schemas.openxmlformats.org/officeDocument/2006/relationships/image" Target="../media/image6.png"/><Relationship Id="rId8"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2.jpg"/><Relationship Id="rId5" Type="http://schemas.openxmlformats.org/officeDocument/2006/relationships/image" Target="../media/image16.png"/><Relationship Id="rId6" Type="http://schemas.openxmlformats.org/officeDocument/2006/relationships/image" Target="../media/image2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9.png"/><Relationship Id="rId4" Type="http://schemas.openxmlformats.org/officeDocument/2006/relationships/image" Target="../media/image4.png"/><Relationship Id="rId5" Type="http://schemas.openxmlformats.org/officeDocument/2006/relationships/image" Target="../media/image2.jpg"/><Relationship Id="rId6" Type="http://schemas.openxmlformats.org/officeDocument/2006/relationships/image" Target="../media/image18.png"/><Relationship Id="rId7" Type="http://schemas.openxmlformats.org/officeDocument/2006/relationships/image" Target="../media/image1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3"/>
          <p:cNvPicPr preferRelativeResize="0"/>
          <p:nvPr/>
        </p:nvPicPr>
        <p:blipFill rotWithShape="1">
          <a:blip r:embed="rId3">
            <a:alphaModFix/>
          </a:blip>
          <a:srcRect b="0" l="0" r="0" t="0"/>
          <a:stretch/>
        </p:blipFill>
        <p:spPr>
          <a:xfrm>
            <a:off x="169219" y="897485"/>
            <a:ext cx="9555205" cy="3958230"/>
          </a:xfrm>
          <a:prstGeom prst="rect">
            <a:avLst/>
          </a:prstGeom>
          <a:noFill/>
          <a:ln>
            <a:noFill/>
          </a:ln>
        </p:spPr>
      </p:pic>
      <p:sp>
        <p:nvSpPr>
          <p:cNvPr id="90" name="Google Shape;90;p13"/>
          <p:cNvSpPr txBox="1"/>
          <p:nvPr>
            <p:ph type="ctrTitle"/>
          </p:nvPr>
        </p:nvSpPr>
        <p:spPr>
          <a:xfrm>
            <a:off x="1124851" y="1443931"/>
            <a:ext cx="7429500" cy="564483"/>
          </a:xfrm>
          <a:prstGeom prst="rect">
            <a:avLst/>
          </a:prstGeom>
          <a:noFill/>
          <a:ln>
            <a:noFill/>
          </a:ln>
        </p:spPr>
        <p:txBody>
          <a:bodyPr anchorCtr="0" anchor="b" bIns="37125" lIns="74275" spcFirstLastPara="1" rIns="74275" wrap="square" tIns="37125">
            <a:normAutofit fontScale="90000"/>
          </a:bodyPr>
          <a:lstStyle/>
          <a:p>
            <a:pPr indent="0" lvl="0" marL="0" rtl="0" algn="ctr">
              <a:lnSpc>
                <a:spcPct val="90000"/>
              </a:lnSpc>
              <a:spcBef>
                <a:spcPts val="0"/>
              </a:spcBef>
              <a:spcAft>
                <a:spcPts val="0"/>
              </a:spcAft>
              <a:buClr>
                <a:schemeClr val="dk1"/>
              </a:buClr>
              <a:buSzPct val="136736"/>
              <a:buFont typeface="Calibri"/>
              <a:buNone/>
            </a:pPr>
            <a:br>
              <a:rPr lang="en-IE" sz="4388"/>
            </a:br>
            <a:br>
              <a:rPr lang="en-IE" sz="4388"/>
            </a:br>
            <a:endParaRPr sz="4388"/>
          </a:p>
        </p:txBody>
      </p:sp>
      <p:pic>
        <p:nvPicPr>
          <p:cNvPr id="91" name="Google Shape;91;p13"/>
          <p:cNvPicPr preferRelativeResize="0"/>
          <p:nvPr/>
        </p:nvPicPr>
        <p:blipFill rotWithShape="1">
          <a:blip r:embed="rId4">
            <a:alphaModFix/>
          </a:blip>
          <a:srcRect b="0" l="0" r="0" t="0"/>
          <a:stretch/>
        </p:blipFill>
        <p:spPr>
          <a:xfrm>
            <a:off x="131884" y="5787310"/>
            <a:ext cx="1504826" cy="926980"/>
          </a:xfrm>
          <a:prstGeom prst="rect">
            <a:avLst/>
          </a:prstGeom>
          <a:noFill/>
          <a:ln>
            <a:noFill/>
          </a:ln>
        </p:spPr>
      </p:pic>
      <p:pic>
        <p:nvPicPr>
          <p:cNvPr id="92" name="Google Shape;92;p13"/>
          <p:cNvPicPr preferRelativeResize="0"/>
          <p:nvPr/>
        </p:nvPicPr>
        <p:blipFill rotWithShape="1">
          <a:blip r:embed="rId5">
            <a:alphaModFix/>
          </a:blip>
          <a:srcRect b="0" l="0" r="0" t="0"/>
          <a:stretch/>
        </p:blipFill>
        <p:spPr>
          <a:xfrm>
            <a:off x="7021128" y="5901631"/>
            <a:ext cx="2703296" cy="772174"/>
          </a:xfrm>
          <a:prstGeom prst="rect">
            <a:avLst/>
          </a:prstGeom>
          <a:noFill/>
          <a:ln>
            <a:noFill/>
          </a:ln>
        </p:spPr>
      </p:pic>
      <p:sp>
        <p:nvSpPr>
          <p:cNvPr id="93" name="Google Shape;93;p13"/>
          <p:cNvSpPr txBox="1"/>
          <p:nvPr>
            <p:ph idx="1" type="subTitle"/>
          </p:nvPr>
        </p:nvSpPr>
        <p:spPr>
          <a:xfrm>
            <a:off x="1171221" y="4855724"/>
            <a:ext cx="7429500" cy="1345200"/>
          </a:xfrm>
          <a:prstGeom prst="rect">
            <a:avLst/>
          </a:prstGeom>
          <a:noFill/>
          <a:ln>
            <a:noFill/>
          </a:ln>
        </p:spPr>
        <p:txBody>
          <a:bodyPr anchorCtr="0" anchor="t" bIns="37125" lIns="74275" spcFirstLastPara="1" rIns="74275" wrap="square" tIns="37125">
            <a:normAutofit/>
          </a:bodyPr>
          <a:lstStyle/>
          <a:p>
            <a:pPr indent="0" lvl="0" marL="0" rtl="0" algn="ctr">
              <a:lnSpc>
                <a:spcPct val="80000"/>
              </a:lnSpc>
              <a:spcBef>
                <a:spcPts val="0"/>
              </a:spcBef>
              <a:spcAft>
                <a:spcPts val="0"/>
              </a:spcAft>
              <a:buClr>
                <a:schemeClr val="dk1"/>
              </a:buClr>
              <a:buSzPts val="2160"/>
              <a:buNone/>
            </a:pPr>
            <a:br>
              <a:rPr lang="en-IE" sz="1754"/>
            </a:br>
            <a:r>
              <a:rPr b="1" lang="en-IE" sz="3291"/>
              <a:t>Phase 1</a:t>
            </a:r>
            <a:r>
              <a:rPr lang="en-IE"/>
              <a:t> </a:t>
            </a:r>
            <a:r>
              <a:rPr b="1" lang="en-IE" sz="3291"/>
              <a:t>Introduction</a:t>
            </a:r>
            <a:br>
              <a:rPr lang="en-IE" sz="1754"/>
            </a:br>
            <a:endParaRPr sz="1754"/>
          </a:p>
        </p:txBody>
      </p:sp>
      <p:sp>
        <p:nvSpPr>
          <p:cNvPr id="94" name="Google Shape;94;p13"/>
          <p:cNvSpPr txBox="1"/>
          <p:nvPr/>
        </p:nvSpPr>
        <p:spPr>
          <a:xfrm>
            <a:off x="535525" y="119950"/>
            <a:ext cx="8700900" cy="877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IE" sz="4500">
                <a:latin typeface="Calibri"/>
                <a:ea typeface="Calibri"/>
                <a:cs typeface="Calibri"/>
                <a:sym typeface="Calibri"/>
              </a:rPr>
              <a:t>Professional Learning Workshop </a:t>
            </a:r>
            <a:endParaRPr b="1" sz="59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4"/>
          <p:cNvSpPr txBox="1"/>
          <p:nvPr>
            <p:ph type="title"/>
          </p:nvPr>
        </p:nvSpPr>
        <p:spPr>
          <a:xfrm>
            <a:off x="681038" y="939602"/>
            <a:ext cx="6487054" cy="1077020"/>
          </a:xfrm>
          <a:prstGeom prst="rect">
            <a:avLst/>
          </a:prstGeom>
          <a:solidFill>
            <a:schemeClr val="lt1"/>
          </a:solid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b="1" lang="en-IE"/>
              <a:t>DIPPE</a:t>
            </a:r>
            <a:endParaRPr b="1"/>
          </a:p>
        </p:txBody>
      </p:sp>
      <p:pic>
        <p:nvPicPr>
          <p:cNvPr id="101" name="Google Shape;101;p14"/>
          <p:cNvPicPr preferRelativeResize="0"/>
          <p:nvPr/>
        </p:nvPicPr>
        <p:blipFill rotWithShape="1">
          <a:blip r:embed="rId3">
            <a:alphaModFix/>
          </a:blip>
          <a:srcRect b="0" l="0" r="0" t="0"/>
          <a:stretch/>
        </p:blipFill>
        <p:spPr>
          <a:xfrm>
            <a:off x="7594601" y="903573"/>
            <a:ext cx="1806885" cy="1113049"/>
          </a:xfrm>
          <a:prstGeom prst="rect">
            <a:avLst/>
          </a:prstGeom>
          <a:noFill/>
          <a:ln>
            <a:noFill/>
          </a:ln>
        </p:spPr>
      </p:pic>
      <p:pic>
        <p:nvPicPr>
          <p:cNvPr id="102" name="Google Shape;102;p14"/>
          <p:cNvPicPr preferRelativeResize="0"/>
          <p:nvPr/>
        </p:nvPicPr>
        <p:blipFill rotWithShape="1">
          <a:blip r:embed="rId4">
            <a:alphaModFix/>
          </a:blip>
          <a:srcRect b="0" l="0" r="0" t="0"/>
          <a:stretch/>
        </p:blipFill>
        <p:spPr>
          <a:xfrm>
            <a:off x="7534482" y="5693691"/>
            <a:ext cx="2371517" cy="521372"/>
          </a:xfrm>
          <a:prstGeom prst="rect">
            <a:avLst/>
          </a:prstGeom>
          <a:noFill/>
          <a:ln>
            <a:noFill/>
          </a:ln>
        </p:spPr>
      </p:pic>
      <p:sp>
        <p:nvSpPr>
          <p:cNvPr id="103" name="Google Shape;103;p14"/>
          <p:cNvSpPr txBox="1"/>
          <p:nvPr>
            <p:ph idx="1" type="body"/>
          </p:nvPr>
        </p:nvSpPr>
        <p:spPr>
          <a:xfrm>
            <a:off x="681038" y="1796144"/>
            <a:ext cx="8543925" cy="3865576"/>
          </a:xfrm>
          <a:prstGeom prst="rect">
            <a:avLst/>
          </a:prstGeom>
          <a:solidFill>
            <a:srgbClr val="00AAE5">
              <a:alpha val="49411"/>
            </a:srgbClr>
          </a:solidFill>
          <a:ln cap="flat" cmpd="sng" w="12700">
            <a:solidFill>
              <a:srgbClr val="00AAE5">
                <a:alpha val="49411"/>
              </a:srgbClr>
            </a:solidFill>
            <a:prstDash val="solid"/>
            <a:miter lim="800000"/>
            <a:headEnd len="sm" w="sm" type="none"/>
            <a:tailEnd len="sm" w="sm" type="none"/>
          </a:ln>
        </p:spPr>
        <p:txBody>
          <a:bodyPr anchorCtr="0" anchor="ctr" bIns="37125" lIns="74275" spcFirstLastPara="1" rIns="74275" wrap="square" tIns="37125">
            <a:normAutofit fontScale="77500" lnSpcReduction="20000"/>
          </a:bodyPr>
          <a:lstStyle/>
          <a:p>
            <a:pPr indent="0" lvl="1" marL="457200" rtl="0" algn="l">
              <a:lnSpc>
                <a:spcPct val="90000"/>
              </a:lnSpc>
              <a:spcBef>
                <a:spcPts val="500"/>
              </a:spcBef>
              <a:spcAft>
                <a:spcPts val="0"/>
              </a:spcAft>
              <a:buClr>
                <a:schemeClr val="dk1"/>
              </a:buClr>
              <a:buSzPct val="100000"/>
              <a:buNone/>
            </a:pPr>
            <a:r>
              <a:t/>
            </a:r>
            <a:endParaRPr/>
          </a:p>
          <a:p>
            <a:pPr indent="-76200" lvl="1" marL="685800" rtl="0" algn="l">
              <a:lnSpc>
                <a:spcPct val="90000"/>
              </a:lnSpc>
              <a:spcBef>
                <a:spcPts val="500"/>
              </a:spcBef>
              <a:spcAft>
                <a:spcPts val="0"/>
              </a:spcAft>
              <a:buClr>
                <a:schemeClr val="dk1"/>
              </a:buClr>
              <a:buSzPct val="100000"/>
              <a:buNone/>
            </a:pPr>
            <a:r>
              <a:t/>
            </a:r>
            <a:endParaRPr/>
          </a:p>
          <a:p>
            <a:pPr indent="-76200" lvl="1" marL="685800" rtl="0" algn="l">
              <a:lnSpc>
                <a:spcPct val="90000"/>
              </a:lnSpc>
              <a:spcBef>
                <a:spcPts val="500"/>
              </a:spcBef>
              <a:spcAft>
                <a:spcPts val="0"/>
              </a:spcAft>
              <a:buClr>
                <a:schemeClr val="dk1"/>
              </a:buClr>
              <a:buSzPct val="100000"/>
              <a:buNone/>
            </a:pPr>
            <a:r>
              <a:t/>
            </a:r>
            <a:endParaRPr/>
          </a:p>
          <a:p>
            <a:pPr indent="-194309" lvl="1" marL="685800" rtl="0" algn="l">
              <a:lnSpc>
                <a:spcPct val="90000"/>
              </a:lnSpc>
              <a:spcBef>
                <a:spcPts val="500"/>
              </a:spcBef>
              <a:spcAft>
                <a:spcPts val="0"/>
              </a:spcAft>
              <a:buClr>
                <a:schemeClr val="dk1"/>
              </a:buClr>
              <a:buSzPct val="100000"/>
              <a:buChar char="•"/>
            </a:pPr>
            <a:r>
              <a:rPr b="1" lang="en-IE"/>
              <a:t>Disentangling Inclusion in Primary Physical Education </a:t>
            </a:r>
            <a:r>
              <a:rPr lang="en-IE"/>
              <a:t>(DIPPE) is an Erasmus+ Project </a:t>
            </a:r>
            <a:endParaRPr/>
          </a:p>
          <a:p>
            <a:pPr indent="0" lvl="1" marL="457200" rtl="0" algn="l">
              <a:lnSpc>
                <a:spcPct val="90000"/>
              </a:lnSpc>
              <a:spcBef>
                <a:spcPts val="500"/>
              </a:spcBef>
              <a:spcAft>
                <a:spcPts val="0"/>
              </a:spcAft>
              <a:buClr>
                <a:schemeClr val="dk1"/>
              </a:buClr>
              <a:buSzPct val="100000"/>
              <a:buNone/>
            </a:pPr>
            <a:r>
              <a:t/>
            </a:r>
            <a:endParaRPr/>
          </a:p>
          <a:p>
            <a:pPr indent="-194309" lvl="1" marL="685800" rtl="0" algn="l">
              <a:lnSpc>
                <a:spcPct val="90000"/>
              </a:lnSpc>
              <a:spcBef>
                <a:spcPts val="500"/>
              </a:spcBef>
              <a:spcAft>
                <a:spcPts val="0"/>
              </a:spcAft>
              <a:buClr>
                <a:schemeClr val="dk1"/>
              </a:buClr>
              <a:buSzPct val="100000"/>
              <a:buChar char="•"/>
            </a:pPr>
            <a:r>
              <a:rPr lang="en-IE"/>
              <a:t>Aims to create an online platform for primary school teachers (generalist and specialist) and primary student teachers to support inclusive practice within primary physical education</a:t>
            </a:r>
            <a:endParaRPr/>
          </a:p>
          <a:p>
            <a:pPr indent="-76200" lvl="1" marL="685800" rtl="0" algn="l">
              <a:lnSpc>
                <a:spcPct val="90000"/>
              </a:lnSpc>
              <a:spcBef>
                <a:spcPts val="500"/>
              </a:spcBef>
              <a:spcAft>
                <a:spcPts val="0"/>
              </a:spcAft>
              <a:buClr>
                <a:schemeClr val="dk1"/>
              </a:buClr>
              <a:buSzPct val="100000"/>
              <a:buNone/>
            </a:pPr>
            <a:r>
              <a:t/>
            </a:r>
            <a:endParaRPr/>
          </a:p>
          <a:p>
            <a:pPr indent="0" lvl="0" marL="0" rtl="0" algn="ctr">
              <a:lnSpc>
                <a:spcPct val="90000"/>
              </a:lnSpc>
              <a:spcBef>
                <a:spcPts val="0"/>
              </a:spcBef>
              <a:spcAft>
                <a:spcPts val="0"/>
              </a:spcAft>
              <a:buClr>
                <a:srgbClr val="333333"/>
              </a:buClr>
              <a:buSzPct val="100000"/>
              <a:buNone/>
            </a:pPr>
            <a:r>
              <a:t/>
            </a:r>
            <a:endParaRPr>
              <a:solidFill>
                <a:srgbClr val="333333"/>
              </a:solidFill>
            </a:endParaRPr>
          </a:p>
          <a:p>
            <a:pPr indent="0" lvl="0" marL="0" rtl="0" algn="ctr">
              <a:lnSpc>
                <a:spcPct val="90000"/>
              </a:lnSpc>
              <a:spcBef>
                <a:spcPts val="0"/>
              </a:spcBef>
              <a:spcAft>
                <a:spcPts val="0"/>
              </a:spcAft>
              <a:buClr>
                <a:srgbClr val="333333"/>
              </a:buClr>
              <a:buSzPct val="100000"/>
              <a:buNone/>
            </a:pPr>
            <a:r>
              <a:t/>
            </a:r>
            <a:endParaRPr>
              <a:solidFill>
                <a:srgbClr val="333333"/>
              </a:solidFill>
            </a:endParaRPr>
          </a:p>
          <a:p>
            <a:pPr indent="0" lvl="0" marL="0" rtl="0" algn="ctr">
              <a:lnSpc>
                <a:spcPct val="90000"/>
              </a:lnSpc>
              <a:spcBef>
                <a:spcPts val="0"/>
              </a:spcBef>
              <a:spcAft>
                <a:spcPts val="0"/>
              </a:spcAft>
              <a:buClr>
                <a:srgbClr val="333333"/>
              </a:buClr>
              <a:buSzPct val="100000"/>
              <a:buNone/>
            </a:pPr>
            <a:r>
              <a:t/>
            </a:r>
            <a:endParaRPr>
              <a:solidFill>
                <a:srgbClr val="333333"/>
              </a:solidFill>
            </a:endParaRPr>
          </a:p>
          <a:p>
            <a:pPr indent="0" lvl="0" marL="0" rtl="0" algn="ctr">
              <a:lnSpc>
                <a:spcPct val="90000"/>
              </a:lnSpc>
              <a:spcBef>
                <a:spcPts val="0"/>
              </a:spcBef>
              <a:spcAft>
                <a:spcPts val="0"/>
              </a:spcAft>
              <a:buClr>
                <a:srgbClr val="333333"/>
              </a:buClr>
              <a:buSzPct val="100000"/>
              <a:buNone/>
            </a:pPr>
            <a:r>
              <a:t/>
            </a:r>
            <a:endParaRPr>
              <a:solidFill>
                <a:srgbClr val="333333"/>
              </a:solidFill>
            </a:endParaRPr>
          </a:p>
          <a:p>
            <a:pPr indent="0" lvl="0" marL="0" rtl="0" algn="ctr">
              <a:lnSpc>
                <a:spcPct val="90000"/>
              </a:lnSpc>
              <a:spcBef>
                <a:spcPts val="0"/>
              </a:spcBef>
              <a:spcAft>
                <a:spcPts val="0"/>
              </a:spcAft>
              <a:buClr>
                <a:srgbClr val="333333"/>
              </a:buClr>
              <a:buSzPct val="100000"/>
              <a:buNone/>
            </a:pPr>
            <a:r>
              <a:t/>
            </a:r>
            <a:endParaRPr>
              <a:solidFill>
                <a:srgbClr val="33333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id="109" name="Google Shape;109;p15"/>
          <p:cNvPicPr preferRelativeResize="0"/>
          <p:nvPr/>
        </p:nvPicPr>
        <p:blipFill rotWithShape="1">
          <a:blip r:embed="rId3">
            <a:alphaModFix/>
          </a:blip>
          <a:srcRect b="0" l="0" r="0" t="0"/>
          <a:stretch/>
        </p:blipFill>
        <p:spPr>
          <a:xfrm>
            <a:off x="528657" y="2813908"/>
            <a:ext cx="1808264" cy="1061792"/>
          </a:xfrm>
          <a:prstGeom prst="rect">
            <a:avLst/>
          </a:prstGeom>
          <a:noFill/>
          <a:ln>
            <a:noFill/>
          </a:ln>
        </p:spPr>
      </p:pic>
      <p:pic>
        <p:nvPicPr>
          <p:cNvPr id="110" name="Google Shape;110;p15"/>
          <p:cNvPicPr preferRelativeResize="0"/>
          <p:nvPr/>
        </p:nvPicPr>
        <p:blipFill rotWithShape="1">
          <a:blip r:embed="rId4">
            <a:alphaModFix/>
          </a:blip>
          <a:srcRect b="0" l="0" r="0" t="0"/>
          <a:stretch/>
        </p:blipFill>
        <p:spPr>
          <a:xfrm>
            <a:off x="883910" y="5427205"/>
            <a:ext cx="1097757" cy="1118469"/>
          </a:xfrm>
          <a:prstGeom prst="rect">
            <a:avLst/>
          </a:prstGeom>
          <a:noFill/>
          <a:ln>
            <a:noFill/>
          </a:ln>
        </p:spPr>
      </p:pic>
      <p:sp>
        <p:nvSpPr>
          <p:cNvPr id="111" name="Google Shape;111;p15"/>
          <p:cNvSpPr txBox="1"/>
          <p:nvPr>
            <p:ph type="title"/>
          </p:nvPr>
        </p:nvSpPr>
        <p:spPr>
          <a:xfrm>
            <a:off x="350154" y="463368"/>
            <a:ext cx="6487054" cy="1077020"/>
          </a:xfrm>
          <a:prstGeom prst="rect">
            <a:avLst/>
          </a:prstGeom>
          <a:solidFill>
            <a:schemeClr val="lt1"/>
          </a:solid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b="1" lang="en-IE"/>
              <a:t>DIPPE Partners</a:t>
            </a:r>
            <a:endParaRPr b="1"/>
          </a:p>
        </p:txBody>
      </p:sp>
      <p:pic>
        <p:nvPicPr>
          <p:cNvPr id="112" name="Google Shape;112;p15"/>
          <p:cNvPicPr preferRelativeResize="0"/>
          <p:nvPr/>
        </p:nvPicPr>
        <p:blipFill rotWithShape="1">
          <a:blip r:embed="rId5">
            <a:alphaModFix/>
          </a:blip>
          <a:srcRect b="0" l="0" r="0" t="0"/>
          <a:stretch/>
        </p:blipFill>
        <p:spPr>
          <a:xfrm>
            <a:off x="7396481" y="372151"/>
            <a:ext cx="1806885" cy="1113049"/>
          </a:xfrm>
          <a:prstGeom prst="rect">
            <a:avLst/>
          </a:prstGeom>
          <a:noFill/>
          <a:ln>
            <a:noFill/>
          </a:ln>
        </p:spPr>
      </p:pic>
      <p:pic>
        <p:nvPicPr>
          <p:cNvPr id="113" name="Google Shape;113;p15"/>
          <p:cNvPicPr preferRelativeResize="0"/>
          <p:nvPr/>
        </p:nvPicPr>
        <p:blipFill rotWithShape="1">
          <a:blip r:embed="rId6">
            <a:alphaModFix/>
          </a:blip>
          <a:srcRect b="0" l="0" r="0" t="0"/>
          <a:stretch/>
        </p:blipFill>
        <p:spPr>
          <a:xfrm>
            <a:off x="7251942" y="6324697"/>
            <a:ext cx="2371517" cy="521372"/>
          </a:xfrm>
          <a:prstGeom prst="rect">
            <a:avLst/>
          </a:prstGeom>
          <a:noFill/>
          <a:ln>
            <a:noFill/>
          </a:ln>
        </p:spPr>
      </p:pic>
      <p:pic>
        <p:nvPicPr>
          <p:cNvPr id="114" name="Google Shape;114;p15"/>
          <p:cNvPicPr preferRelativeResize="0"/>
          <p:nvPr/>
        </p:nvPicPr>
        <p:blipFill rotWithShape="1">
          <a:blip r:embed="rId7">
            <a:alphaModFix/>
          </a:blip>
          <a:srcRect b="0" l="0" r="0" t="0"/>
          <a:stretch/>
        </p:blipFill>
        <p:spPr>
          <a:xfrm>
            <a:off x="644977" y="1697295"/>
            <a:ext cx="2092120" cy="703945"/>
          </a:xfrm>
          <a:prstGeom prst="rect">
            <a:avLst/>
          </a:prstGeom>
          <a:noFill/>
          <a:ln>
            <a:noFill/>
          </a:ln>
        </p:spPr>
      </p:pic>
      <p:pic>
        <p:nvPicPr>
          <p:cNvPr id="115" name="Google Shape;115;p15"/>
          <p:cNvPicPr preferRelativeResize="0"/>
          <p:nvPr/>
        </p:nvPicPr>
        <p:blipFill rotWithShape="1">
          <a:blip r:embed="rId8">
            <a:alphaModFix/>
          </a:blip>
          <a:srcRect b="0" l="0" r="0" t="0"/>
          <a:stretch/>
        </p:blipFill>
        <p:spPr>
          <a:xfrm>
            <a:off x="3130014" y="1515976"/>
            <a:ext cx="1822006" cy="950928"/>
          </a:xfrm>
          <a:prstGeom prst="rect">
            <a:avLst/>
          </a:prstGeom>
          <a:noFill/>
          <a:ln>
            <a:noFill/>
          </a:ln>
        </p:spPr>
      </p:pic>
      <p:pic>
        <p:nvPicPr>
          <p:cNvPr id="116" name="Google Shape;116;p15"/>
          <p:cNvPicPr preferRelativeResize="0"/>
          <p:nvPr/>
        </p:nvPicPr>
        <p:blipFill rotWithShape="1">
          <a:blip r:embed="rId9">
            <a:alphaModFix/>
          </a:blip>
          <a:srcRect b="0" l="0" r="0" t="0"/>
          <a:stretch/>
        </p:blipFill>
        <p:spPr>
          <a:xfrm>
            <a:off x="5273641" y="1402328"/>
            <a:ext cx="2097202" cy="1066907"/>
          </a:xfrm>
          <a:prstGeom prst="rect">
            <a:avLst/>
          </a:prstGeom>
          <a:noFill/>
          <a:ln>
            <a:noFill/>
          </a:ln>
        </p:spPr>
      </p:pic>
      <p:pic>
        <p:nvPicPr>
          <p:cNvPr id="117" name="Google Shape;117;p15"/>
          <p:cNvPicPr preferRelativeResize="0"/>
          <p:nvPr/>
        </p:nvPicPr>
        <p:blipFill rotWithShape="1">
          <a:blip r:embed="rId10">
            <a:alphaModFix/>
          </a:blip>
          <a:srcRect b="0" l="0" r="0" t="0"/>
          <a:stretch/>
        </p:blipFill>
        <p:spPr>
          <a:xfrm>
            <a:off x="806257" y="4208540"/>
            <a:ext cx="879011" cy="885825"/>
          </a:xfrm>
          <a:prstGeom prst="rect">
            <a:avLst/>
          </a:prstGeom>
          <a:noFill/>
          <a:ln>
            <a:noFill/>
          </a:ln>
        </p:spPr>
      </p:pic>
      <p:pic>
        <p:nvPicPr>
          <p:cNvPr id="118" name="Google Shape;118;p15"/>
          <p:cNvPicPr preferRelativeResize="0"/>
          <p:nvPr/>
        </p:nvPicPr>
        <p:blipFill rotWithShape="1">
          <a:blip r:embed="rId11">
            <a:alphaModFix/>
          </a:blip>
          <a:srcRect b="0" l="0" r="0" t="0"/>
          <a:stretch/>
        </p:blipFill>
        <p:spPr>
          <a:xfrm>
            <a:off x="3124244" y="4389044"/>
            <a:ext cx="1827776" cy="705321"/>
          </a:xfrm>
          <a:prstGeom prst="rect">
            <a:avLst/>
          </a:prstGeom>
          <a:noFill/>
          <a:ln>
            <a:noFill/>
          </a:ln>
        </p:spPr>
      </p:pic>
      <p:pic>
        <p:nvPicPr>
          <p:cNvPr id="119" name="Google Shape;119;p15"/>
          <p:cNvPicPr preferRelativeResize="0"/>
          <p:nvPr/>
        </p:nvPicPr>
        <p:blipFill rotWithShape="1">
          <a:blip r:embed="rId12">
            <a:alphaModFix/>
          </a:blip>
          <a:srcRect b="0" l="0" r="0" t="0"/>
          <a:stretch/>
        </p:blipFill>
        <p:spPr>
          <a:xfrm>
            <a:off x="3068569" y="5436896"/>
            <a:ext cx="2781300" cy="885825"/>
          </a:xfrm>
          <a:prstGeom prst="rect">
            <a:avLst/>
          </a:prstGeom>
          <a:noFill/>
          <a:ln>
            <a:noFill/>
          </a:ln>
        </p:spPr>
      </p:pic>
      <p:pic>
        <p:nvPicPr>
          <p:cNvPr descr="https://dippe.wearequattro.com/wp-content/uploads/2020/11/UoE_Stacked-Logo_2-colour_v1_160215-300x72.png" id="120" name="Google Shape;120;p15"/>
          <p:cNvPicPr preferRelativeResize="0"/>
          <p:nvPr/>
        </p:nvPicPr>
        <p:blipFill rotWithShape="1">
          <a:blip r:embed="rId13">
            <a:alphaModFix/>
          </a:blip>
          <a:srcRect b="0" l="0" r="0" t="0"/>
          <a:stretch/>
        </p:blipFill>
        <p:spPr>
          <a:xfrm>
            <a:off x="3130014" y="3085754"/>
            <a:ext cx="2857500" cy="685800"/>
          </a:xfrm>
          <a:prstGeom prst="rect">
            <a:avLst/>
          </a:prstGeom>
          <a:noFill/>
          <a:ln>
            <a:noFill/>
          </a:ln>
        </p:spPr>
      </p:pic>
      <p:pic>
        <p:nvPicPr>
          <p:cNvPr id="121" name="Google Shape;121;p15"/>
          <p:cNvPicPr preferRelativeResize="0"/>
          <p:nvPr/>
        </p:nvPicPr>
        <p:blipFill rotWithShape="1">
          <a:blip r:embed="rId14">
            <a:alphaModFix/>
          </a:blip>
          <a:srcRect b="0" l="0" r="0" t="0"/>
          <a:stretch/>
        </p:blipFill>
        <p:spPr>
          <a:xfrm>
            <a:off x="6780607" y="3062696"/>
            <a:ext cx="2254765" cy="681673"/>
          </a:xfrm>
          <a:prstGeom prst="rect">
            <a:avLst/>
          </a:prstGeom>
          <a:noFill/>
          <a:ln>
            <a:noFill/>
          </a:ln>
        </p:spPr>
      </p:pic>
      <p:pic>
        <p:nvPicPr>
          <p:cNvPr id="122" name="Google Shape;122;p15"/>
          <p:cNvPicPr preferRelativeResize="0"/>
          <p:nvPr/>
        </p:nvPicPr>
        <p:blipFill rotWithShape="1">
          <a:blip r:embed="rId15">
            <a:alphaModFix/>
          </a:blip>
          <a:srcRect b="0" l="0" r="0" t="0"/>
          <a:stretch/>
        </p:blipFill>
        <p:spPr>
          <a:xfrm>
            <a:off x="5273641" y="3875700"/>
            <a:ext cx="4410075" cy="1038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6"/>
          <p:cNvSpPr txBox="1"/>
          <p:nvPr>
            <p:ph type="title"/>
          </p:nvPr>
        </p:nvSpPr>
        <p:spPr>
          <a:xfrm>
            <a:off x="681038" y="939602"/>
            <a:ext cx="6487054" cy="1077020"/>
          </a:xfrm>
          <a:prstGeom prst="rect">
            <a:avLst/>
          </a:prstGeom>
          <a:solidFill>
            <a:schemeClr val="lt1"/>
          </a:solidFill>
          <a:ln>
            <a:noFill/>
          </a:ln>
        </p:spPr>
        <p:txBody>
          <a:bodyPr anchorCtr="0" anchor="ctr" bIns="37125" lIns="74275" spcFirstLastPara="1" rIns="74275" wrap="square" tIns="37125">
            <a:normAutofit fontScale="90000"/>
          </a:bodyPr>
          <a:lstStyle/>
          <a:p>
            <a:pPr indent="0" lvl="0" marL="0" rtl="0" algn="ctr">
              <a:lnSpc>
                <a:spcPct val="90000"/>
              </a:lnSpc>
              <a:spcBef>
                <a:spcPts val="0"/>
              </a:spcBef>
              <a:spcAft>
                <a:spcPts val="0"/>
              </a:spcAft>
              <a:buClr>
                <a:schemeClr val="dk1"/>
              </a:buClr>
              <a:buSzPct val="111111"/>
              <a:buFont typeface="Calibri"/>
              <a:buNone/>
            </a:pPr>
            <a:r>
              <a:rPr b="1" lang="en-IE"/>
              <a:t>Professional Learning Workshop Values</a:t>
            </a:r>
            <a:endParaRPr b="1"/>
          </a:p>
        </p:txBody>
      </p:sp>
      <p:pic>
        <p:nvPicPr>
          <p:cNvPr id="129" name="Google Shape;129;p16"/>
          <p:cNvPicPr preferRelativeResize="0"/>
          <p:nvPr/>
        </p:nvPicPr>
        <p:blipFill rotWithShape="1">
          <a:blip r:embed="rId3">
            <a:alphaModFix/>
          </a:blip>
          <a:srcRect b="0" l="0" r="0" t="0"/>
          <a:stretch/>
        </p:blipFill>
        <p:spPr>
          <a:xfrm>
            <a:off x="7594601" y="903573"/>
            <a:ext cx="1806885" cy="1113049"/>
          </a:xfrm>
          <a:prstGeom prst="rect">
            <a:avLst/>
          </a:prstGeom>
          <a:noFill/>
          <a:ln>
            <a:noFill/>
          </a:ln>
        </p:spPr>
      </p:pic>
      <p:pic>
        <p:nvPicPr>
          <p:cNvPr id="130" name="Google Shape;130;p16"/>
          <p:cNvPicPr preferRelativeResize="0"/>
          <p:nvPr/>
        </p:nvPicPr>
        <p:blipFill rotWithShape="1">
          <a:blip r:embed="rId4">
            <a:alphaModFix/>
          </a:blip>
          <a:srcRect b="0" l="0" r="0" t="0"/>
          <a:stretch/>
        </p:blipFill>
        <p:spPr>
          <a:xfrm>
            <a:off x="7534482" y="5693691"/>
            <a:ext cx="2371517" cy="521372"/>
          </a:xfrm>
          <a:prstGeom prst="rect">
            <a:avLst/>
          </a:prstGeom>
          <a:noFill/>
          <a:ln>
            <a:noFill/>
          </a:ln>
        </p:spPr>
      </p:pic>
      <p:sp>
        <p:nvSpPr>
          <p:cNvPr id="131" name="Google Shape;131;p16"/>
          <p:cNvSpPr txBox="1"/>
          <p:nvPr>
            <p:ph idx="1" type="body"/>
          </p:nvPr>
        </p:nvSpPr>
        <p:spPr>
          <a:xfrm>
            <a:off x="681038" y="2126258"/>
            <a:ext cx="8543925" cy="3535462"/>
          </a:xfrm>
          <a:prstGeom prst="rect">
            <a:avLst/>
          </a:prstGeom>
          <a:solidFill>
            <a:srgbClr val="00AAE5">
              <a:alpha val="49411"/>
            </a:srgbClr>
          </a:solidFill>
          <a:ln cap="flat" cmpd="sng" w="12700">
            <a:solidFill>
              <a:srgbClr val="00AAE5">
                <a:alpha val="49411"/>
              </a:srgbClr>
            </a:solidFill>
            <a:prstDash val="solid"/>
            <a:miter lim="800000"/>
            <a:headEnd len="sm" w="sm" type="none"/>
            <a:tailEnd len="sm" w="sm" type="none"/>
          </a:ln>
        </p:spPr>
        <p:txBody>
          <a:bodyPr anchorCtr="0" anchor="ctr" bIns="37125" lIns="74275" spcFirstLastPara="1" rIns="74275" wrap="square" tIns="37125">
            <a:normAutofit/>
          </a:bodyPr>
          <a:lstStyle/>
          <a:p>
            <a:pPr indent="0" lvl="0" marL="0" rtl="0" algn="l">
              <a:lnSpc>
                <a:spcPct val="90000"/>
              </a:lnSpc>
              <a:spcBef>
                <a:spcPts val="813"/>
              </a:spcBef>
              <a:spcAft>
                <a:spcPts val="0"/>
              </a:spcAft>
              <a:buClr>
                <a:srgbClr val="333333"/>
              </a:buClr>
              <a:buSzPts val="2800"/>
              <a:buNone/>
            </a:pPr>
            <a:r>
              <a:rPr lang="en-IE" sz="2600">
                <a:solidFill>
                  <a:srgbClr val="333333"/>
                </a:solidFill>
              </a:rPr>
              <a:t>We encourage participants to learn from each other and share expectations and knowledge, as well as learning from the facilitator(s).</a:t>
            </a:r>
            <a:endParaRPr/>
          </a:p>
          <a:p>
            <a:pPr indent="0" lvl="0" marL="0" rtl="0" algn="l">
              <a:lnSpc>
                <a:spcPct val="90000"/>
              </a:lnSpc>
              <a:spcBef>
                <a:spcPts val="813"/>
              </a:spcBef>
              <a:spcAft>
                <a:spcPts val="0"/>
              </a:spcAft>
              <a:buClr>
                <a:srgbClr val="333333"/>
              </a:buClr>
              <a:buSzPts val="2800"/>
              <a:buNone/>
            </a:pPr>
            <a:r>
              <a:t/>
            </a:r>
            <a:endParaRPr sz="2600">
              <a:solidFill>
                <a:srgbClr val="333333"/>
              </a:solidFill>
            </a:endParaRPr>
          </a:p>
          <a:p>
            <a:pPr indent="0" lvl="0" marL="0" rtl="0" algn="l">
              <a:lnSpc>
                <a:spcPct val="90000"/>
              </a:lnSpc>
              <a:spcBef>
                <a:spcPts val="813"/>
              </a:spcBef>
              <a:spcAft>
                <a:spcPts val="0"/>
              </a:spcAft>
              <a:buClr>
                <a:srgbClr val="333333"/>
              </a:buClr>
              <a:buSzPts val="2800"/>
              <a:buNone/>
            </a:pPr>
            <a:r>
              <a:rPr lang="en-IE" sz="2600">
                <a:solidFill>
                  <a:srgbClr val="333333"/>
                </a:solidFill>
              </a:rPr>
              <a:t>Our role as facilitator(s) is about creating a culture and framework for that dialogue, as well as enabling challenge, reflection and development.</a:t>
            </a:r>
            <a:endParaRPr sz="2600">
              <a:solidFill>
                <a:srgbClr val="33333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7"/>
          <p:cNvSpPr txBox="1"/>
          <p:nvPr>
            <p:ph type="title"/>
          </p:nvPr>
        </p:nvSpPr>
        <p:spPr>
          <a:xfrm>
            <a:off x="681038" y="939602"/>
            <a:ext cx="6487054" cy="1077020"/>
          </a:xfrm>
          <a:prstGeom prst="rect">
            <a:avLst/>
          </a:prstGeom>
          <a:solidFill>
            <a:schemeClr val="lt1"/>
          </a:solidFill>
          <a:ln>
            <a:noFill/>
          </a:ln>
        </p:spPr>
        <p:txBody>
          <a:bodyPr anchorCtr="0" anchor="ctr" bIns="37125" lIns="74275" spcFirstLastPara="1" rIns="74275" wrap="square" tIns="37125">
            <a:normAutofit/>
          </a:bodyPr>
          <a:lstStyle/>
          <a:p>
            <a:pPr indent="0" lvl="0" marL="0" rtl="0" algn="ctr">
              <a:lnSpc>
                <a:spcPct val="90000"/>
              </a:lnSpc>
              <a:spcBef>
                <a:spcPts val="0"/>
              </a:spcBef>
              <a:spcAft>
                <a:spcPts val="0"/>
              </a:spcAft>
              <a:buClr>
                <a:schemeClr val="dk1"/>
              </a:buClr>
              <a:buSzPts val="4400"/>
              <a:buFont typeface="Calibri"/>
              <a:buNone/>
            </a:pPr>
            <a:r>
              <a:rPr b="1" lang="en-IE"/>
              <a:t>Learning Outcomes</a:t>
            </a:r>
            <a:endParaRPr b="1"/>
          </a:p>
        </p:txBody>
      </p:sp>
      <p:pic>
        <p:nvPicPr>
          <p:cNvPr id="138" name="Google Shape;138;p17"/>
          <p:cNvPicPr preferRelativeResize="0"/>
          <p:nvPr/>
        </p:nvPicPr>
        <p:blipFill rotWithShape="1">
          <a:blip r:embed="rId3">
            <a:alphaModFix/>
          </a:blip>
          <a:srcRect b="0" l="0" r="0" t="0"/>
          <a:stretch/>
        </p:blipFill>
        <p:spPr>
          <a:xfrm>
            <a:off x="7594601" y="903573"/>
            <a:ext cx="1806885" cy="1113049"/>
          </a:xfrm>
          <a:prstGeom prst="rect">
            <a:avLst/>
          </a:prstGeom>
          <a:noFill/>
          <a:ln>
            <a:noFill/>
          </a:ln>
        </p:spPr>
      </p:pic>
      <p:pic>
        <p:nvPicPr>
          <p:cNvPr id="139" name="Google Shape;139;p17"/>
          <p:cNvPicPr preferRelativeResize="0"/>
          <p:nvPr/>
        </p:nvPicPr>
        <p:blipFill rotWithShape="1">
          <a:blip r:embed="rId4">
            <a:alphaModFix/>
          </a:blip>
          <a:srcRect b="0" l="0" r="0" t="0"/>
          <a:stretch/>
        </p:blipFill>
        <p:spPr>
          <a:xfrm>
            <a:off x="7534482" y="5693691"/>
            <a:ext cx="2371517" cy="521372"/>
          </a:xfrm>
          <a:prstGeom prst="rect">
            <a:avLst/>
          </a:prstGeom>
          <a:noFill/>
          <a:ln>
            <a:noFill/>
          </a:ln>
        </p:spPr>
      </p:pic>
      <p:sp>
        <p:nvSpPr>
          <p:cNvPr id="140" name="Google Shape;140;p17"/>
          <p:cNvSpPr txBox="1"/>
          <p:nvPr>
            <p:ph idx="1" type="body"/>
          </p:nvPr>
        </p:nvSpPr>
        <p:spPr>
          <a:xfrm>
            <a:off x="681038" y="2126258"/>
            <a:ext cx="8543925" cy="3535462"/>
          </a:xfrm>
          <a:prstGeom prst="rect">
            <a:avLst/>
          </a:prstGeom>
          <a:solidFill>
            <a:srgbClr val="00AAE5">
              <a:alpha val="49411"/>
            </a:srgbClr>
          </a:solidFill>
          <a:ln cap="flat" cmpd="sng" w="12700">
            <a:solidFill>
              <a:srgbClr val="00AAE5">
                <a:alpha val="49411"/>
              </a:srgbClr>
            </a:solidFill>
            <a:prstDash val="solid"/>
            <a:miter lim="800000"/>
            <a:headEnd len="sm" w="sm" type="none"/>
            <a:tailEnd len="sm" w="sm" type="none"/>
          </a:ln>
        </p:spPr>
        <p:txBody>
          <a:bodyPr anchorCtr="0" anchor="ctr" bIns="37125" lIns="74275" spcFirstLastPara="1" rIns="74275" wrap="square" tIns="37125">
            <a:normAutofit fontScale="70000" lnSpcReduction="10000"/>
          </a:bodyPr>
          <a:lstStyle/>
          <a:p>
            <a:pPr indent="0" lvl="0" marL="0" rtl="0" algn="ctr">
              <a:lnSpc>
                <a:spcPct val="90000"/>
              </a:lnSpc>
              <a:spcBef>
                <a:spcPts val="0"/>
              </a:spcBef>
              <a:spcAft>
                <a:spcPts val="0"/>
              </a:spcAft>
              <a:buClr>
                <a:srgbClr val="333333"/>
              </a:buClr>
              <a:buSzPct val="117647"/>
              <a:buNone/>
            </a:pPr>
            <a:r>
              <a:t/>
            </a:r>
            <a:endParaRPr b="1">
              <a:solidFill>
                <a:srgbClr val="333333"/>
              </a:solidFill>
            </a:endParaRPr>
          </a:p>
          <a:p>
            <a:pPr indent="-482973" lvl="0" marL="514350" rtl="0" algn="l">
              <a:lnSpc>
                <a:spcPct val="90000"/>
              </a:lnSpc>
              <a:spcBef>
                <a:spcPts val="813"/>
              </a:spcBef>
              <a:spcAft>
                <a:spcPts val="0"/>
              </a:spcAft>
              <a:buClr>
                <a:srgbClr val="333333"/>
              </a:buClr>
              <a:buSzPct val="117647"/>
              <a:buFont typeface="Calibri"/>
              <a:buAutoNum type="arabicPeriod"/>
            </a:pPr>
            <a:r>
              <a:rPr lang="en-IE">
                <a:solidFill>
                  <a:srgbClr val="333333"/>
                </a:solidFill>
              </a:rPr>
              <a:t>Build on their knowledge of children’s abilities</a:t>
            </a:r>
            <a:endParaRPr/>
          </a:p>
          <a:p>
            <a:pPr indent="-482973" lvl="0" marL="514350" rtl="0" algn="l">
              <a:lnSpc>
                <a:spcPct val="90000"/>
              </a:lnSpc>
              <a:spcBef>
                <a:spcPts val="813"/>
              </a:spcBef>
              <a:spcAft>
                <a:spcPts val="0"/>
              </a:spcAft>
              <a:buClr>
                <a:srgbClr val="333333"/>
              </a:buClr>
              <a:buSzPct val="117647"/>
              <a:buFont typeface="Calibri"/>
              <a:buAutoNum type="arabicPeriod"/>
            </a:pPr>
            <a:r>
              <a:rPr lang="en-IE">
                <a:solidFill>
                  <a:srgbClr val="333333"/>
                </a:solidFill>
              </a:rPr>
              <a:t>Identify, plan and implement strategies to include children with additional needs in physical education informed by the principles of Universal Design for Learning (UDL)</a:t>
            </a:r>
            <a:endParaRPr/>
          </a:p>
          <a:p>
            <a:pPr indent="-482973" lvl="0" marL="514350" rtl="0" algn="l">
              <a:lnSpc>
                <a:spcPct val="90000"/>
              </a:lnSpc>
              <a:spcBef>
                <a:spcPts val="813"/>
              </a:spcBef>
              <a:spcAft>
                <a:spcPts val="0"/>
              </a:spcAft>
              <a:buClr>
                <a:srgbClr val="333333"/>
              </a:buClr>
              <a:buSzPct val="117647"/>
              <a:buFont typeface="Calibri"/>
              <a:buAutoNum type="arabicPeriod"/>
            </a:pPr>
            <a:r>
              <a:rPr lang="en-IE">
                <a:solidFill>
                  <a:srgbClr val="333333"/>
                </a:solidFill>
              </a:rPr>
              <a:t>Identify signposts to guide inclusive participation including adaptation models</a:t>
            </a:r>
            <a:endParaRPr/>
          </a:p>
          <a:p>
            <a:pPr indent="-482973" lvl="0" marL="514350" rtl="0" algn="l">
              <a:lnSpc>
                <a:spcPct val="90000"/>
              </a:lnSpc>
              <a:spcBef>
                <a:spcPts val="813"/>
              </a:spcBef>
              <a:spcAft>
                <a:spcPts val="0"/>
              </a:spcAft>
              <a:buClr>
                <a:srgbClr val="333333"/>
              </a:buClr>
              <a:buSzPct val="117647"/>
              <a:buFont typeface="Calibri"/>
              <a:buAutoNum type="arabicPeriod"/>
            </a:pPr>
            <a:r>
              <a:rPr lang="en-IE">
                <a:solidFill>
                  <a:srgbClr val="333333"/>
                </a:solidFill>
              </a:rPr>
              <a:t>Explore and develop tasks that children may undertake in physical education lessons reflecting their abilities</a:t>
            </a:r>
            <a:endParaRPr/>
          </a:p>
          <a:p>
            <a:pPr indent="-336550" lvl="0" marL="514350" rtl="0" algn="l">
              <a:lnSpc>
                <a:spcPct val="90000"/>
              </a:lnSpc>
              <a:spcBef>
                <a:spcPts val="813"/>
              </a:spcBef>
              <a:spcAft>
                <a:spcPts val="0"/>
              </a:spcAft>
              <a:buClr>
                <a:srgbClr val="333333"/>
              </a:buClr>
              <a:buSzPct val="117647"/>
              <a:buFont typeface="Calibri"/>
              <a:buNone/>
            </a:pPr>
            <a:r>
              <a:t/>
            </a:r>
            <a:endParaRPr>
              <a:solidFill>
                <a:srgbClr val="333333"/>
              </a:solidFill>
            </a:endParaRPr>
          </a:p>
          <a:p>
            <a:pPr indent="0" lvl="0" marL="0" rtl="0" algn="l">
              <a:lnSpc>
                <a:spcPct val="90000"/>
              </a:lnSpc>
              <a:spcBef>
                <a:spcPts val="813"/>
              </a:spcBef>
              <a:spcAft>
                <a:spcPts val="0"/>
              </a:spcAft>
              <a:buClr>
                <a:srgbClr val="333333"/>
              </a:buClr>
              <a:buSzPct val="117647"/>
              <a:buNone/>
            </a:pPr>
            <a:r>
              <a:t/>
            </a:r>
            <a:endParaRPr>
              <a:solidFill>
                <a:srgbClr val="333333"/>
              </a:solidFill>
            </a:endParaRPr>
          </a:p>
          <a:p>
            <a:pPr indent="0" lvl="0" marL="0" rtl="0" algn="ctr">
              <a:lnSpc>
                <a:spcPct val="90000"/>
              </a:lnSpc>
              <a:spcBef>
                <a:spcPts val="0"/>
              </a:spcBef>
              <a:spcAft>
                <a:spcPts val="0"/>
              </a:spcAft>
              <a:buClr>
                <a:srgbClr val="333333"/>
              </a:buClr>
              <a:buSzPct val="117647"/>
              <a:buNone/>
            </a:pPr>
            <a:r>
              <a:t/>
            </a:r>
            <a:endParaRPr>
              <a:solidFill>
                <a:srgbClr val="33333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8"/>
          <p:cNvSpPr txBox="1"/>
          <p:nvPr>
            <p:ph type="title"/>
          </p:nvPr>
        </p:nvSpPr>
        <p:spPr>
          <a:xfrm>
            <a:off x="504514" y="636462"/>
            <a:ext cx="6853444" cy="1325563"/>
          </a:xfrm>
          <a:prstGeom prst="rect">
            <a:avLst/>
          </a:prstGeom>
          <a:solidFill>
            <a:schemeClr val="lt1"/>
          </a:solid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b="1" lang="en-IE"/>
              <a:t>The DIPPE Project Work</a:t>
            </a:r>
            <a:br>
              <a:rPr b="1" lang="en-IE"/>
            </a:br>
            <a:endParaRPr/>
          </a:p>
        </p:txBody>
      </p:sp>
      <p:sp>
        <p:nvSpPr>
          <p:cNvPr id="147" name="Google Shape;147;p18"/>
          <p:cNvSpPr txBox="1"/>
          <p:nvPr>
            <p:ph idx="1" type="body"/>
          </p:nvPr>
        </p:nvSpPr>
        <p:spPr>
          <a:xfrm>
            <a:off x="190871" y="1787525"/>
            <a:ext cx="4210050" cy="4351338"/>
          </a:xfrm>
          <a:prstGeom prst="rect">
            <a:avLst/>
          </a:prstGeom>
          <a:noFill/>
          <a:ln cap="flat" cmpd="sng" w="12700">
            <a:solidFill>
              <a:schemeClr val="lt1">
                <a:alpha val="49803"/>
              </a:schemeClr>
            </a:solidFill>
            <a:prstDash val="solid"/>
            <a:miter lim="800000"/>
            <a:headEnd len="sm" w="sm" type="none"/>
            <a:tailEnd len="sm" w="sm" type="none"/>
          </a:ln>
        </p:spPr>
        <p:txBody>
          <a:bodyPr anchorCtr="0" anchor="ctr" bIns="37125" lIns="74275" spcFirstLastPara="1" rIns="74275" wrap="square" tIns="37125">
            <a:normAutofit/>
          </a:bodyPr>
          <a:lstStyle/>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i="1">
              <a:solidFill>
                <a:srgbClr val="0070C0"/>
              </a:solidFill>
            </a:endParaRPr>
          </a:p>
        </p:txBody>
      </p:sp>
      <p:sp>
        <p:nvSpPr>
          <p:cNvPr id="148" name="Google Shape;148;p18"/>
          <p:cNvSpPr txBox="1"/>
          <p:nvPr>
            <p:ph idx="2" type="body"/>
          </p:nvPr>
        </p:nvSpPr>
        <p:spPr>
          <a:xfrm>
            <a:off x="5014912" y="1825625"/>
            <a:ext cx="4386573" cy="4351338"/>
          </a:xfrm>
          <a:prstGeom prst="rect">
            <a:avLst/>
          </a:prstGeom>
          <a:solidFill>
            <a:schemeClr val="lt1"/>
          </a:solid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3200"/>
              <a:buNone/>
            </a:pPr>
            <a:r>
              <a:rPr b="1" lang="en-IE" sz="3200"/>
              <a:t>    Teacher Questionnaire</a:t>
            </a:r>
            <a:endParaRPr/>
          </a:p>
        </p:txBody>
      </p:sp>
      <p:pic>
        <p:nvPicPr>
          <p:cNvPr id="149" name="Google Shape;149;p18"/>
          <p:cNvPicPr preferRelativeResize="0"/>
          <p:nvPr/>
        </p:nvPicPr>
        <p:blipFill rotWithShape="1">
          <a:blip r:embed="rId3">
            <a:alphaModFix/>
          </a:blip>
          <a:srcRect b="0" l="0" r="0" t="0"/>
          <a:stretch/>
        </p:blipFill>
        <p:spPr>
          <a:xfrm>
            <a:off x="7594601" y="903573"/>
            <a:ext cx="1806885" cy="1113049"/>
          </a:xfrm>
          <a:prstGeom prst="rect">
            <a:avLst/>
          </a:prstGeom>
          <a:noFill/>
          <a:ln>
            <a:noFill/>
          </a:ln>
        </p:spPr>
      </p:pic>
      <p:pic>
        <p:nvPicPr>
          <p:cNvPr id="150" name="Google Shape;150;p18"/>
          <p:cNvPicPr preferRelativeResize="0"/>
          <p:nvPr/>
        </p:nvPicPr>
        <p:blipFill rotWithShape="1">
          <a:blip r:embed="rId4">
            <a:alphaModFix/>
          </a:blip>
          <a:srcRect b="0" l="0" r="0" t="0"/>
          <a:stretch/>
        </p:blipFill>
        <p:spPr>
          <a:xfrm>
            <a:off x="7534482" y="5693691"/>
            <a:ext cx="2371517" cy="521372"/>
          </a:xfrm>
          <a:prstGeom prst="rect">
            <a:avLst/>
          </a:prstGeom>
          <a:noFill/>
          <a:ln>
            <a:noFill/>
          </a:ln>
        </p:spPr>
      </p:pic>
      <p:pic>
        <p:nvPicPr>
          <p:cNvPr descr="Questionnaire: : Definition, Examples, Design and Types | Simply Psychology" id="151" name="Google Shape;151;p18"/>
          <p:cNvPicPr preferRelativeResize="0"/>
          <p:nvPr/>
        </p:nvPicPr>
        <p:blipFill rotWithShape="1">
          <a:blip r:embed="rId5">
            <a:alphaModFix/>
          </a:blip>
          <a:srcRect b="0" l="0" r="0" t="0"/>
          <a:stretch/>
        </p:blipFill>
        <p:spPr>
          <a:xfrm>
            <a:off x="6315282" y="3120356"/>
            <a:ext cx="2438400" cy="2438400"/>
          </a:xfrm>
          <a:prstGeom prst="rect">
            <a:avLst/>
          </a:prstGeom>
          <a:noFill/>
          <a:ln>
            <a:noFill/>
          </a:ln>
        </p:spPr>
      </p:pic>
      <p:pic>
        <p:nvPicPr>
          <p:cNvPr descr="Basics for Writing Literature Reviews | Writer's Exchange" id="152" name="Google Shape;152;p18"/>
          <p:cNvPicPr preferRelativeResize="0"/>
          <p:nvPr/>
        </p:nvPicPr>
        <p:blipFill rotWithShape="1">
          <a:blip r:embed="rId6">
            <a:alphaModFix/>
          </a:blip>
          <a:srcRect b="0" l="0" r="0" t="0"/>
          <a:stretch/>
        </p:blipFill>
        <p:spPr>
          <a:xfrm>
            <a:off x="1066490" y="2816956"/>
            <a:ext cx="3771900" cy="25050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57" name="Shape 157"/>
        <p:cNvGrpSpPr/>
        <p:nvPr/>
      </p:nvGrpSpPr>
      <p:grpSpPr>
        <a:xfrm>
          <a:off x="0" y="0"/>
          <a:ext cx="0" cy="0"/>
          <a:chOff x="0" y="0"/>
          <a:chExt cx="0" cy="0"/>
        </a:xfrm>
      </p:grpSpPr>
      <p:sp>
        <p:nvSpPr>
          <p:cNvPr id="158" name="Google Shape;158;p19"/>
          <p:cNvSpPr txBox="1"/>
          <p:nvPr>
            <p:ph type="title"/>
          </p:nvPr>
        </p:nvSpPr>
        <p:spPr>
          <a:xfrm>
            <a:off x="681038" y="365127"/>
            <a:ext cx="8626248" cy="1325563"/>
          </a:xfrm>
          <a:prstGeom prst="rect">
            <a:avLst/>
          </a:prstGeom>
          <a:solidFill>
            <a:schemeClr val="lt1"/>
          </a:solidFill>
          <a:ln>
            <a:noFill/>
          </a:ln>
        </p:spPr>
        <p:txBody>
          <a:bodyPr anchorCtr="0" anchor="ctr" bIns="37125" lIns="74275" spcFirstLastPara="1" rIns="74275" wrap="square" tIns="37125">
            <a:normAutofit/>
          </a:bodyPr>
          <a:lstStyle/>
          <a:p>
            <a:pPr indent="0" lvl="0" marL="0" rtl="0" algn="l">
              <a:lnSpc>
                <a:spcPct val="90000"/>
              </a:lnSpc>
              <a:spcBef>
                <a:spcPts val="0"/>
              </a:spcBef>
              <a:spcAft>
                <a:spcPts val="0"/>
              </a:spcAft>
              <a:buClr>
                <a:schemeClr val="dk1"/>
              </a:buClr>
              <a:buSzPts val="4400"/>
              <a:buFont typeface="Calibri"/>
              <a:buNone/>
            </a:pPr>
            <a:r>
              <a:rPr b="1" lang="en-IE"/>
              <a:t>Practitioner Engagement/Feedback</a:t>
            </a:r>
            <a:br>
              <a:rPr b="1" lang="en-IE"/>
            </a:br>
            <a:endParaRPr/>
          </a:p>
        </p:txBody>
      </p:sp>
      <p:pic>
        <p:nvPicPr>
          <p:cNvPr id="159" name="Google Shape;159;p19"/>
          <p:cNvPicPr preferRelativeResize="0"/>
          <p:nvPr>
            <p:ph idx="1" type="body"/>
          </p:nvPr>
        </p:nvPicPr>
        <p:blipFill rotWithShape="1">
          <a:blip r:embed="rId3">
            <a:alphaModFix/>
          </a:blip>
          <a:srcRect b="0" l="0" r="0" t="0"/>
          <a:stretch/>
        </p:blipFill>
        <p:spPr>
          <a:xfrm>
            <a:off x="2082633" y="1396788"/>
            <a:ext cx="2579461" cy="2901893"/>
          </a:xfrm>
          <a:prstGeom prst="rect">
            <a:avLst/>
          </a:prstGeom>
          <a:noFill/>
          <a:ln>
            <a:noFill/>
          </a:ln>
        </p:spPr>
      </p:pic>
      <p:pic>
        <p:nvPicPr>
          <p:cNvPr id="160" name="Google Shape;160;p19"/>
          <p:cNvPicPr preferRelativeResize="0"/>
          <p:nvPr/>
        </p:nvPicPr>
        <p:blipFill rotWithShape="1">
          <a:blip r:embed="rId4">
            <a:alphaModFix/>
          </a:blip>
          <a:srcRect b="0" l="0" r="0" t="0"/>
          <a:stretch/>
        </p:blipFill>
        <p:spPr>
          <a:xfrm>
            <a:off x="7816797" y="1027908"/>
            <a:ext cx="1806885" cy="1113049"/>
          </a:xfrm>
          <a:prstGeom prst="rect">
            <a:avLst/>
          </a:prstGeom>
          <a:noFill/>
          <a:ln>
            <a:noFill/>
          </a:ln>
        </p:spPr>
      </p:pic>
      <p:pic>
        <p:nvPicPr>
          <p:cNvPr id="161" name="Google Shape;161;p19"/>
          <p:cNvPicPr preferRelativeResize="0"/>
          <p:nvPr/>
        </p:nvPicPr>
        <p:blipFill rotWithShape="1">
          <a:blip r:embed="rId5">
            <a:alphaModFix/>
          </a:blip>
          <a:srcRect b="0" l="0" r="0" t="0"/>
          <a:stretch/>
        </p:blipFill>
        <p:spPr>
          <a:xfrm>
            <a:off x="7534482" y="5693691"/>
            <a:ext cx="2371517" cy="521372"/>
          </a:xfrm>
          <a:prstGeom prst="rect">
            <a:avLst/>
          </a:prstGeom>
          <a:noFill/>
          <a:ln>
            <a:noFill/>
          </a:ln>
        </p:spPr>
      </p:pic>
      <p:pic>
        <p:nvPicPr>
          <p:cNvPr id="162" name="Google Shape;162;p19"/>
          <p:cNvPicPr preferRelativeResize="0"/>
          <p:nvPr/>
        </p:nvPicPr>
        <p:blipFill rotWithShape="1">
          <a:blip r:embed="rId6">
            <a:alphaModFix/>
          </a:blip>
          <a:srcRect b="0" l="0" r="0" t="0"/>
          <a:stretch/>
        </p:blipFill>
        <p:spPr>
          <a:xfrm>
            <a:off x="1714499" y="4641292"/>
            <a:ext cx="6204858" cy="1584032"/>
          </a:xfrm>
          <a:prstGeom prst="rect">
            <a:avLst/>
          </a:prstGeom>
          <a:noFill/>
          <a:ln>
            <a:noFill/>
          </a:ln>
        </p:spPr>
      </p:pic>
      <p:pic>
        <p:nvPicPr>
          <p:cNvPr id="163" name="Google Shape;163;p19"/>
          <p:cNvPicPr preferRelativeResize="0"/>
          <p:nvPr/>
        </p:nvPicPr>
        <p:blipFill rotWithShape="1">
          <a:blip r:embed="rId7">
            <a:alphaModFix/>
          </a:blip>
          <a:srcRect b="0" l="0" r="0" t="0"/>
          <a:stretch/>
        </p:blipFill>
        <p:spPr>
          <a:xfrm>
            <a:off x="4838617" y="1380111"/>
            <a:ext cx="2579461" cy="293524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0"/>
          <p:cNvSpPr txBox="1"/>
          <p:nvPr>
            <p:ph type="title"/>
          </p:nvPr>
        </p:nvSpPr>
        <p:spPr>
          <a:xfrm>
            <a:off x="681038" y="939602"/>
            <a:ext cx="6487054" cy="1077020"/>
          </a:xfrm>
          <a:prstGeom prst="rect">
            <a:avLst/>
          </a:prstGeom>
          <a:solidFill>
            <a:schemeClr val="lt1"/>
          </a:solidFill>
          <a:ln>
            <a:noFill/>
          </a:ln>
        </p:spPr>
        <p:txBody>
          <a:bodyPr anchorCtr="0" anchor="ctr" bIns="37125" lIns="74275" spcFirstLastPara="1" rIns="74275" wrap="square" tIns="37125">
            <a:normAutofit fontScale="90000"/>
          </a:bodyPr>
          <a:lstStyle/>
          <a:p>
            <a:pPr indent="0" lvl="0" marL="0" rtl="0" algn="l">
              <a:lnSpc>
                <a:spcPct val="90000"/>
              </a:lnSpc>
              <a:spcBef>
                <a:spcPts val="0"/>
              </a:spcBef>
              <a:spcAft>
                <a:spcPts val="0"/>
              </a:spcAft>
              <a:buClr>
                <a:schemeClr val="dk1"/>
              </a:buClr>
              <a:buSzPct val="100000"/>
              <a:buFont typeface="Calibri"/>
              <a:buNone/>
            </a:pPr>
            <a:r>
              <a:rPr b="1" lang="en-IE"/>
              <a:t>Thematic </a:t>
            </a:r>
            <a:r>
              <a:rPr b="1" lang="en-IE" sz="4900"/>
              <a:t>Modules</a:t>
            </a:r>
            <a:br>
              <a:rPr b="1" lang="en-IE"/>
            </a:br>
            <a:endParaRPr/>
          </a:p>
        </p:txBody>
      </p:sp>
      <p:pic>
        <p:nvPicPr>
          <p:cNvPr id="170" name="Google Shape;170;p20"/>
          <p:cNvPicPr preferRelativeResize="0"/>
          <p:nvPr/>
        </p:nvPicPr>
        <p:blipFill rotWithShape="1">
          <a:blip r:embed="rId3">
            <a:alphaModFix/>
          </a:blip>
          <a:srcRect b="0" l="0" r="0" t="0"/>
          <a:stretch/>
        </p:blipFill>
        <p:spPr>
          <a:xfrm>
            <a:off x="7594601" y="903573"/>
            <a:ext cx="1806885" cy="1113049"/>
          </a:xfrm>
          <a:prstGeom prst="rect">
            <a:avLst/>
          </a:prstGeom>
          <a:noFill/>
          <a:ln>
            <a:noFill/>
          </a:ln>
        </p:spPr>
      </p:pic>
      <p:pic>
        <p:nvPicPr>
          <p:cNvPr id="171" name="Google Shape;171;p20"/>
          <p:cNvPicPr preferRelativeResize="0"/>
          <p:nvPr/>
        </p:nvPicPr>
        <p:blipFill rotWithShape="1">
          <a:blip r:embed="rId4">
            <a:alphaModFix/>
          </a:blip>
          <a:srcRect b="0" l="0" r="0" t="0"/>
          <a:stretch/>
        </p:blipFill>
        <p:spPr>
          <a:xfrm>
            <a:off x="7534482" y="5693691"/>
            <a:ext cx="2371517" cy="521372"/>
          </a:xfrm>
          <a:prstGeom prst="rect">
            <a:avLst/>
          </a:prstGeom>
          <a:noFill/>
          <a:ln>
            <a:noFill/>
          </a:ln>
        </p:spPr>
      </p:pic>
      <p:sp>
        <p:nvSpPr>
          <p:cNvPr id="172" name="Google Shape;172;p20"/>
          <p:cNvSpPr txBox="1"/>
          <p:nvPr>
            <p:ph idx="1" type="body"/>
          </p:nvPr>
        </p:nvSpPr>
        <p:spPr>
          <a:xfrm>
            <a:off x="681038" y="2016622"/>
            <a:ext cx="8543925" cy="3645098"/>
          </a:xfrm>
          <a:prstGeom prst="rect">
            <a:avLst/>
          </a:prstGeom>
          <a:solidFill>
            <a:srgbClr val="00AAE5">
              <a:alpha val="49411"/>
            </a:srgbClr>
          </a:solidFill>
          <a:ln cap="flat" cmpd="sng" w="12700">
            <a:solidFill>
              <a:srgbClr val="00AAE5">
                <a:alpha val="49411"/>
              </a:srgbClr>
            </a:solidFill>
            <a:prstDash val="solid"/>
            <a:miter lim="800000"/>
            <a:headEnd len="sm" w="sm" type="none"/>
            <a:tailEnd len="sm" w="sm" type="none"/>
          </a:ln>
        </p:spPr>
        <p:txBody>
          <a:bodyPr anchorCtr="0" anchor="ctr" bIns="37125" lIns="74275" spcFirstLastPara="1" rIns="74275" wrap="square" tIns="37125">
            <a:normAutofit lnSpcReduction="10000"/>
          </a:bodyPr>
          <a:lstStyle/>
          <a:p>
            <a:pPr indent="-342900" lvl="0" marL="342900" rtl="0" algn="l">
              <a:lnSpc>
                <a:spcPct val="90000"/>
              </a:lnSpc>
              <a:spcBef>
                <a:spcPts val="1000"/>
              </a:spcBef>
              <a:spcAft>
                <a:spcPts val="0"/>
              </a:spcAft>
              <a:buClr>
                <a:schemeClr val="dk1"/>
              </a:buClr>
              <a:buSzPts val="2800"/>
              <a:buChar char="•"/>
            </a:pPr>
            <a:r>
              <a:rPr lang="en-IE"/>
              <a:t>Attention and concentration</a:t>
            </a:r>
            <a:endParaRPr/>
          </a:p>
          <a:p>
            <a:pPr indent="-342900" lvl="0" marL="342900" rtl="0" algn="l">
              <a:lnSpc>
                <a:spcPct val="90000"/>
              </a:lnSpc>
              <a:spcBef>
                <a:spcPts val="1000"/>
              </a:spcBef>
              <a:spcAft>
                <a:spcPts val="0"/>
              </a:spcAft>
              <a:buClr>
                <a:schemeClr val="dk1"/>
              </a:buClr>
              <a:buSzPts val="2800"/>
              <a:buChar char="•"/>
            </a:pPr>
            <a:r>
              <a:rPr lang="en-IE"/>
              <a:t>Social, emotional and relational</a:t>
            </a:r>
            <a:endParaRPr/>
          </a:p>
          <a:p>
            <a:pPr indent="-342900" lvl="0" marL="342900" rtl="0" algn="l">
              <a:lnSpc>
                <a:spcPct val="90000"/>
              </a:lnSpc>
              <a:spcBef>
                <a:spcPts val="1000"/>
              </a:spcBef>
              <a:spcAft>
                <a:spcPts val="0"/>
              </a:spcAft>
              <a:buClr>
                <a:schemeClr val="dk1"/>
              </a:buClr>
              <a:buSzPts val="2800"/>
              <a:buChar char="•"/>
            </a:pPr>
            <a:r>
              <a:rPr lang="en-IE"/>
              <a:t>Gross and fine motor skills</a:t>
            </a:r>
            <a:endParaRPr/>
          </a:p>
          <a:p>
            <a:pPr indent="-342900" lvl="0" marL="342900" rtl="0" algn="l">
              <a:lnSpc>
                <a:spcPct val="90000"/>
              </a:lnSpc>
              <a:spcBef>
                <a:spcPts val="1000"/>
              </a:spcBef>
              <a:spcAft>
                <a:spcPts val="0"/>
              </a:spcAft>
              <a:buClr>
                <a:schemeClr val="dk1"/>
              </a:buClr>
              <a:buSzPts val="2800"/>
              <a:buChar char="•"/>
            </a:pPr>
            <a:r>
              <a:rPr lang="en-IE"/>
              <a:t>Physical capabilities</a:t>
            </a:r>
            <a:endParaRPr/>
          </a:p>
          <a:p>
            <a:pPr indent="-342900" lvl="0" marL="342900" rtl="0" algn="l">
              <a:lnSpc>
                <a:spcPct val="90000"/>
              </a:lnSpc>
              <a:spcBef>
                <a:spcPts val="1000"/>
              </a:spcBef>
              <a:spcAft>
                <a:spcPts val="0"/>
              </a:spcAft>
              <a:buClr>
                <a:schemeClr val="dk1"/>
              </a:buClr>
              <a:buSzPts val="2800"/>
              <a:buChar char="•"/>
            </a:pPr>
            <a:r>
              <a:rPr lang="en-IE"/>
              <a:t>Chronic conditions</a:t>
            </a:r>
            <a:endParaRPr/>
          </a:p>
          <a:p>
            <a:pPr indent="-342900" lvl="0" marL="342900" rtl="0" algn="l">
              <a:lnSpc>
                <a:spcPct val="90000"/>
              </a:lnSpc>
              <a:spcBef>
                <a:spcPts val="1000"/>
              </a:spcBef>
              <a:spcAft>
                <a:spcPts val="0"/>
              </a:spcAft>
              <a:buClr>
                <a:schemeClr val="dk1"/>
              </a:buClr>
              <a:buSzPts val="2800"/>
              <a:buChar char="•"/>
            </a:pPr>
            <a:r>
              <a:rPr lang="en-IE"/>
              <a:t>Verbal and non-verbal communications</a:t>
            </a:r>
            <a:endParaRPr/>
          </a:p>
          <a:p>
            <a:pPr indent="-342900" lvl="0" marL="342900" rtl="0" algn="l">
              <a:lnSpc>
                <a:spcPct val="90000"/>
              </a:lnSpc>
              <a:spcBef>
                <a:spcPts val="1000"/>
              </a:spcBef>
              <a:spcAft>
                <a:spcPts val="0"/>
              </a:spcAft>
              <a:buClr>
                <a:schemeClr val="dk1"/>
              </a:buClr>
              <a:buSzPts val="2800"/>
              <a:buChar char="•"/>
            </a:pPr>
            <a:r>
              <a:rPr lang="en-IE"/>
              <a:t>Sensory</a:t>
            </a:r>
            <a:endParaRPr/>
          </a:p>
          <a:p>
            <a:pPr indent="-50800" lvl="0" marL="228600" rtl="0" algn="l">
              <a:lnSpc>
                <a:spcPct val="90000"/>
              </a:lnSpc>
              <a:spcBef>
                <a:spcPts val="1000"/>
              </a:spcBef>
              <a:spcAft>
                <a:spcPts val="0"/>
              </a:spcAft>
              <a:buClr>
                <a:schemeClr val="dk1"/>
              </a:buClr>
              <a:buSzPts val="2800"/>
              <a:buNone/>
            </a:pPr>
            <a:r>
              <a:t/>
            </a:r>
            <a:endParaRPr i="1">
              <a:solidFill>
                <a:srgbClr val="0070C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arissa-Design">
  <a:themeElements>
    <a:clrScheme name="Larissa">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